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0" r:id="rId6"/>
  </p:sldMasterIdLst>
  <p:notesMasterIdLst>
    <p:notesMasterId r:id="rId69"/>
  </p:notesMasterIdLst>
  <p:sldIdLst>
    <p:sldId id="366" r:id="rId7"/>
    <p:sldId id="368" r:id="rId8"/>
    <p:sldId id="372" r:id="rId9"/>
    <p:sldId id="371" r:id="rId10"/>
    <p:sldId id="370" r:id="rId11"/>
    <p:sldId id="340" r:id="rId12"/>
    <p:sldId id="342" r:id="rId13"/>
    <p:sldId id="344" r:id="rId14"/>
    <p:sldId id="346" r:id="rId15"/>
    <p:sldId id="348" r:id="rId16"/>
    <p:sldId id="350" r:id="rId17"/>
    <p:sldId id="352" r:id="rId18"/>
    <p:sldId id="354" r:id="rId19"/>
    <p:sldId id="356" r:id="rId20"/>
    <p:sldId id="358" r:id="rId21"/>
    <p:sldId id="360" r:id="rId22"/>
    <p:sldId id="362" r:id="rId23"/>
    <p:sldId id="364" r:id="rId24"/>
    <p:sldId id="269"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318" r:id="rId38"/>
    <p:sldId id="320" r:id="rId39"/>
    <p:sldId id="322" r:id="rId40"/>
    <p:sldId id="328" r:id="rId41"/>
    <p:sldId id="330" r:id="rId42"/>
    <p:sldId id="332" r:id="rId43"/>
    <p:sldId id="334" r:id="rId44"/>
    <p:sldId id="336" r:id="rId45"/>
    <p:sldId id="275" r:id="rId46"/>
    <p:sldId id="273" r:id="rId47"/>
    <p:sldId id="277" r:id="rId48"/>
    <p:sldId id="279" r:id="rId49"/>
    <p:sldId id="281" r:id="rId50"/>
    <p:sldId id="283" r:id="rId51"/>
    <p:sldId id="285" r:id="rId52"/>
    <p:sldId id="287" r:id="rId53"/>
    <p:sldId id="289" r:id="rId54"/>
    <p:sldId id="291" r:id="rId55"/>
    <p:sldId id="293" r:id="rId56"/>
    <p:sldId id="298" r:id="rId57"/>
    <p:sldId id="300" r:id="rId58"/>
    <p:sldId id="302" r:id="rId59"/>
    <p:sldId id="304" r:id="rId60"/>
    <p:sldId id="306" r:id="rId61"/>
    <p:sldId id="308" r:id="rId62"/>
    <p:sldId id="310" r:id="rId63"/>
    <p:sldId id="312" r:id="rId64"/>
    <p:sldId id="314" r:id="rId65"/>
    <p:sldId id="316" r:id="rId66"/>
    <p:sldId id="303" r:id="rId67"/>
    <p:sldId id="339"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09" autoAdjust="0"/>
    <p:restoredTop sz="94660"/>
  </p:normalViewPr>
  <p:slideViewPr>
    <p:cSldViewPr snapToGrid="0">
      <p:cViewPr varScale="1">
        <p:scale>
          <a:sx n="85" d="100"/>
          <a:sy n="85" d="100"/>
        </p:scale>
        <p:origin x="25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microsoft.com/office/2016/11/relationships/changesInfo" Target="changesInfos/changesInfo1.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ush Himmatsinghka" userId="565030da3487cdef" providerId="LiveId" clId="{DCE54CBC-49B6-4288-AED0-E4CCB73B0507}"/>
    <pc:docChg chg="undo custSel addSld delSld modSld">
      <pc:chgData name="Ayush Himmatsinghka" userId="565030da3487cdef" providerId="LiveId" clId="{DCE54CBC-49B6-4288-AED0-E4CCB73B0507}" dt="2022-07-24T05:47:56.357" v="391" actId="2696"/>
      <pc:docMkLst>
        <pc:docMk/>
      </pc:docMkLst>
      <pc:sldChg chg="del">
        <pc:chgData name="Ayush Himmatsinghka" userId="565030da3487cdef" providerId="LiveId" clId="{DCE54CBC-49B6-4288-AED0-E4CCB73B0507}" dt="2022-07-24T05:14:19.100" v="84" actId="2696"/>
        <pc:sldMkLst>
          <pc:docMk/>
          <pc:sldMk cId="109857222" sldId="256"/>
        </pc:sldMkLst>
      </pc:sldChg>
      <pc:sldChg chg="modSp add mod">
        <pc:chgData name="Ayush Himmatsinghka" userId="565030da3487cdef" providerId="LiveId" clId="{DCE54CBC-49B6-4288-AED0-E4CCB73B0507}" dt="2022-07-24T05:17:06.720" v="106" actId="20577"/>
        <pc:sldMkLst>
          <pc:docMk/>
          <pc:sldMk cId="0" sldId="269"/>
        </pc:sldMkLst>
        <pc:spChg chg="mod">
          <ac:chgData name="Ayush Himmatsinghka" userId="565030da3487cdef" providerId="LiveId" clId="{DCE54CBC-49B6-4288-AED0-E4CCB73B0507}" dt="2022-07-24T05:17:06.720" v="106" actId="20577"/>
          <ac:spMkLst>
            <pc:docMk/>
            <pc:sldMk cId="0" sldId="269"/>
            <ac:spMk id="163" creationId="{00000000-0000-0000-0000-000000000000}"/>
          </ac:spMkLst>
        </pc:spChg>
      </pc:sldChg>
      <pc:sldChg chg="del">
        <pc:chgData name="Ayush Himmatsinghka" userId="565030da3487cdef" providerId="LiveId" clId="{DCE54CBC-49B6-4288-AED0-E4CCB73B0507}" dt="2022-07-24T05:47:52.015" v="390" actId="2696"/>
        <pc:sldMkLst>
          <pc:docMk/>
          <pc:sldMk cId="2325325151" sldId="324"/>
        </pc:sldMkLst>
      </pc:sldChg>
      <pc:sldChg chg="del">
        <pc:chgData name="Ayush Himmatsinghka" userId="565030da3487cdef" providerId="LiveId" clId="{DCE54CBC-49B6-4288-AED0-E4CCB73B0507}" dt="2022-07-24T05:47:56.357" v="391" actId="2696"/>
        <pc:sldMkLst>
          <pc:docMk/>
          <pc:sldMk cId="447968237" sldId="326"/>
        </pc:sldMkLst>
      </pc:sldChg>
      <pc:sldChg chg="addSp delSp modSp new del mod">
        <pc:chgData name="Ayush Himmatsinghka" userId="565030da3487cdef" providerId="LiveId" clId="{DCE54CBC-49B6-4288-AED0-E4CCB73B0507}" dt="2022-07-23T21:02:04.090" v="39" actId="2696"/>
        <pc:sldMkLst>
          <pc:docMk/>
          <pc:sldMk cId="167107960" sldId="337"/>
        </pc:sldMkLst>
        <pc:spChg chg="del">
          <ac:chgData name="Ayush Himmatsinghka" userId="565030da3487cdef" providerId="LiveId" clId="{DCE54CBC-49B6-4288-AED0-E4CCB73B0507}" dt="2022-07-23T20:50:45.188" v="8" actId="478"/>
          <ac:spMkLst>
            <pc:docMk/>
            <pc:sldMk cId="167107960" sldId="337"/>
            <ac:spMk id="2" creationId="{14B3AB3A-B00A-C58B-9246-0BFBD3DAB379}"/>
          </ac:spMkLst>
        </pc:spChg>
        <pc:spChg chg="del">
          <ac:chgData name="Ayush Himmatsinghka" userId="565030da3487cdef" providerId="LiveId" clId="{DCE54CBC-49B6-4288-AED0-E4CCB73B0507}" dt="2022-07-23T20:50:47.494" v="9" actId="478"/>
          <ac:spMkLst>
            <pc:docMk/>
            <pc:sldMk cId="167107960" sldId="337"/>
            <ac:spMk id="3" creationId="{E7586CBA-EFF7-491C-A61D-FF1A0BFAC960}"/>
          </ac:spMkLst>
        </pc:spChg>
        <pc:spChg chg="add">
          <ac:chgData name="Ayush Himmatsinghka" userId="565030da3487cdef" providerId="LiveId" clId="{DCE54CBC-49B6-4288-AED0-E4CCB73B0507}" dt="2022-07-23T20:49:21.809" v="1" actId="22"/>
          <ac:spMkLst>
            <pc:docMk/>
            <pc:sldMk cId="167107960" sldId="337"/>
            <ac:spMk id="5" creationId="{5D07D792-B5E7-2BAA-F742-1F36084F14D0}"/>
          </ac:spMkLst>
        </pc:spChg>
        <pc:spChg chg="add">
          <ac:chgData name="Ayush Himmatsinghka" userId="565030da3487cdef" providerId="LiveId" clId="{DCE54CBC-49B6-4288-AED0-E4CCB73B0507}" dt="2022-07-23T20:49:41.852" v="2" actId="22"/>
          <ac:spMkLst>
            <pc:docMk/>
            <pc:sldMk cId="167107960" sldId="337"/>
            <ac:spMk id="7" creationId="{A898029C-FB98-8574-AACF-784B45C5D1C8}"/>
          </ac:spMkLst>
        </pc:spChg>
        <pc:spChg chg="add del">
          <ac:chgData name="Ayush Himmatsinghka" userId="565030da3487cdef" providerId="LiveId" clId="{DCE54CBC-49B6-4288-AED0-E4CCB73B0507}" dt="2022-07-23T20:49:59.188" v="4" actId="478"/>
          <ac:spMkLst>
            <pc:docMk/>
            <pc:sldMk cId="167107960" sldId="337"/>
            <ac:spMk id="9" creationId="{90A0E2DF-65F9-1CC4-70CB-79A134E980C0}"/>
          </ac:spMkLst>
        </pc:spChg>
        <pc:spChg chg="add">
          <ac:chgData name="Ayush Himmatsinghka" userId="565030da3487cdef" providerId="LiveId" clId="{DCE54CBC-49B6-4288-AED0-E4CCB73B0507}" dt="2022-07-23T20:50:23.001" v="5" actId="22"/>
          <ac:spMkLst>
            <pc:docMk/>
            <pc:sldMk cId="167107960" sldId="337"/>
            <ac:spMk id="11" creationId="{FBAE433A-2F84-8674-93A7-B108B7EC046D}"/>
          </ac:spMkLst>
        </pc:spChg>
        <pc:spChg chg="add mod">
          <ac:chgData name="Ayush Himmatsinghka" userId="565030da3487cdef" providerId="LiveId" clId="{DCE54CBC-49B6-4288-AED0-E4CCB73B0507}" dt="2022-07-23T20:50:33.750" v="7" actId="1076"/>
          <ac:spMkLst>
            <pc:docMk/>
            <pc:sldMk cId="167107960" sldId="337"/>
            <ac:spMk id="13" creationId="{AF77D54C-DFB3-3424-A31C-26DFD309DCE5}"/>
          </ac:spMkLst>
        </pc:spChg>
        <pc:spChg chg="add del">
          <ac:chgData name="Ayush Himmatsinghka" userId="565030da3487cdef" providerId="LiveId" clId="{DCE54CBC-49B6-4288-AED0-E4CCB73B0507}" dt="2022-07-23T20:50:58.064" v="11" actId="478"/>
          <ac:spMkLst>
            <pc:docMk/>
            <pc:sldMk cId="167107960" sldId="337"/>
            <ac:spMk id="15" creationId="{54C3033D-110B-7C41-1C85-3A08F4876E08}"/>
          </ac:spMkLst>
        </pc:spChg>
        <pc:spChg chg="add del">
          <ac:chgData name="Ayush Himmatsinghka" userId="565030da3487cdef" providerId="LiveId" clId="{DCE54CBC-49B6-4288-AED0-E4CCB73B0507}" dt="2022-07-23T20:52:06.618" v="13"/>
          <ac:spMkLst>
            <pc:docMk/>
            <pc:sldMk cId="167107960" sldId="337"/>
            <ac:spMk id="16" creationId="{943EFB04-6245-548B-FB24-71CDB16A10D7}"/>
          </ac:spMkLst>
        </pc:spChg>
        <pc:spChg chg="add del mod">
          <ac:chgData name="Ayush Himmatsinghka" userId="565030da3487cdef" providerId="LiveId" clId="{DCE54CBC-49B6-4288-AED0-E4CCB73B0507}" dt="2022-07-23T20:52:21.493" v="17"/>
          <ac:spMkLst>
            <pc:docMk/>
            <pc:sldMk cId="167107960" sldId="337"/>
            <ac:spMk id="17" creationId="{CC40449D-5E7D-985B-F8A9-A228DA2C626F}"/>
          </ac:spMkLst>
        </pc:spChg>
        <pc:picChg chg="add del">
          <ac:chgData name="Ayush Himmatsinghka" userId="565030da3487cdef" providerId="LiveId" clId="{DCE54CBC-49B6-4288-AED0-E4CCB73B0507}" dt="2022-07-23T20:52:06.618" v="13"/>
          <ac:picMkLst>
            <pc:docMk/>
            <pc:sldMk cId="167107960" sldId="337"/>
            <ac:picMk id="1026" creationId="{8EB871CA-CD61-A771-4D42-D231143FB2BB}"/>
          </ac:picMkLst>
        </pc:picChg>
        <pc:picChg chg="add del">
          <ac:chgData name="Ayush Himmatsinghka" userId="565030da3487cdef" providerId="LiveId" clId="{DCE54CBC-49B6-4288-AED0-E4CCB73B0507}" dt="2022-07-23T20:52:06.618" v="13"/>
          <ac:picMkLst>
            <pc:docMk/>
            <pc:sldMk cId="167107960" sldId="337"/>
            <ac:picMk id="1027" creationId="{6E52799A-9B77-1664-A687-F76DB2F77DF4}"/>
          </ac:picMkLst>
        </pc:picChg>
        <pc:picChg chg="add del mod">
          <ac:chgData name="Ayush Himmatsinghka" userId="565030da3487cdef" providerId="LiveId" clId="{DCE54CBC-49B6-4288-AED0-E4CCB73B0507}" dt="2022-07-23T20:52:21.493" v="17"/>
          <ac:picMkLst>
            <pc:docMk/>
            <pc:sldMk cId="167107960" sldId="337"/>
            <ac:picMk id="1029" creationId="{27349C2C-18CB-2729-64A3-EE10FC5D1840}"/>
          </ac:picMkLst>
        </pc:picChg>
        <pc:picChg chg="add del mod">
          <ac:chgData name="Ayush Himmatsinghka" userId="565030da3487cdef" providerId="LiveId" clId="{DCE54CBC-49B6-4288-AED0-E4CCB73B0507}" dt="2022-07-23T20:52:21.493" v="17"/>
          <ac:picMkLst>
            <pc:docMk/>
            <pc:sldMk cId="167107960" sldId="337"/>
            <ac:picMk id="1030" creationId="{7859FD5F-7C9C-BB1D-576B-91670463FB6F}"/>
          </ac:picMkLst>
        </pc:picChg>
      </pc:sldChg>
      <pc:sldChg chg="new del">
        <pc:chgData name="Ayush Himmatsinghka" userId="565030da3487cdef" providerId="LiveId" clId="{DCE54CBC-49B6-4288-AED0-E4CCB73B0507}" dt="2022-07-23T20:56:48.366" v="33" actId="2696"/>
        <pc:sldMkLst>
          <pc:docMk/>
          <pc:sldMk cId="3875616362" sldId="338"/>
        </pc:sldMkLst>
      </pc:sldChg>
      <pc:sldChg chg="modSp add mod">
        <pc:chgData name="Ayush Himmatsinghka" userId="565030da3487cdef" providerId="LiveId" clId="{DCE54CBC-49B6-4288-AED0-E4CCB73B0507}" dt="2022-07-23T20:56:40.324" v="32" actId="20577"/>
        <pc:sldMkLst>
          <pc:docMk/>
          <pc:sldMk cId="1026836445" sldId="339"/>
        </pc:sldMkLst>
        <pc:spChg chg="mod">
          <ac:chgData name="Ayush Himmatsinghka" userId="565030da3487cdef" providerId="LiveId" clId="{DCE54CBC-49B6-4288-AED0-E4CCB73B0507}" dt="2022-07-23T20:56:40.324" v="32" actId="20577"/>
          <ac:spMkLst>
            <pc:docMk/>
            <pc:sldMk cId="1026836445" sldId="339"/>
            <ac:spMk id="3" creationId="{D8CC7B53-B404-E603-9A0F-F520358B19F5}"/>
          </ac:spMkLst>
        </pc:spChg>
      </pc:sldChg>
      <pc:sldChg chg="add">
        <pc:chgData name="Ayush Himmatsinghka" userId="565030da3487cdef" providerId="LiveId" clId="{DCE54CBC-49B6-4288-AED0-E4CCB73B0507}" dt="2022-07-23T21:01:20.244" v="34"/>
        <pc:sldMkLst>
          <pc:docMk/>
          <pc:sldMk cId="0" sldId="340"/>
        </pc:sldMkLst>
      </pc:sldChg>
      <pc:sldChg chg="new del">
        <pc:chgData name="Ayush Himmatsinghka" userId="565030da3487cdef" providerId="LiveId" clId="{DCE54CBC-49B6-4288-AED0-E4CCB73B0507}" dt="2022-07-23T21:02:11.366" v="40" actId="2696"/>
        <pc:sldMkLst>
          <pc:docMk/>
          <pc:sldMk cId="2964441136" sldId="341"/>
        </pc:sldMkLst>
      </pc:sldChg>
      <pc:sldChg chg="add">
        <pc:chgData name="Ayush Himmatsinghka" userId="565030da3487cdef" providerId="LiveId" clId="{DCE54CBC-49B6-4288-AED0-E4CCB73B0507}" dt="2022-07-23T21:01:35.192" v="36"/>
        <pc:sldMkLst>
          <pc:docMk/>
          <pc:sldMk cId="0" sldId="342"/>
        </pc:sldMkLst>
      </pc:sldChg>
      <pc:sldChg chg="new del">
        <pc:chgData name="Ayush Himmatsinghka" userId="565030da3487cdef" providerId="LiveId" clId="{DCE54CBC-49B6-4288-AED0-E4CCB73B0507}" dt="2022-07-23T21:02:15.260" v="41" actId="2696"/>
        <pc:sldMkLst>
          <pc:docMk/>
          <pc:sldMk cId="3121132372" sldId="343"/>
        </pc:sldMkLst>
      </pc:sldChg>
      <pc:sldChg chg="add">
        <pc:chgData name="Ayush Himmatsinghka" userId="565030da3487cdef" providerId="LiveId" clId="{DCE54CBC-49B6-4288-AED0-E4CCB73B0507}" dt="2022-07-23T21:01:59.231" v="38"/>
        <pc:sldMkLst>
          <pc:docMk/>
          <pc:sldMk cId="0" sldId="344"/>
        </pc:sldMkLst>
      </pc:sldChg>
      <pc:sldChg chg="new del">
        <pc:chgData name="Ayush Himmatsinghka" userId="565030da3487cdef" providerId="LiveId" clId="{DCE54CBC-49B6-4288-AED0-E4CCB73B0507}" dt="2022-07-23T21:06:27.474" v="77" actId="2696"/>
        <pc:sldMkLst>
          <pc:docMk/>
          <pc:sldMk cId="1873106945" sldId="345"/>
        </pc:sldMkLst>
      </pc:sldChg>
      <pc:sldChg chg="modSp add mod">
        <pc:chgData name="Ayush Himmatsinghka" userId="565030da3487cdef" providerId="LiveId" clId="{DCE54CBC-49B6-4288-AED0-E4CCB73B0507}" dt="2022-07-23T21:03:21.118" v="45" actId="27636"/>
        <pc:sldMkLst>
          <pc:docMk/>
          <pc:sldMk cId="0" sldId="346"/>
        </pc:sldMkLst>
        <pc:spChg chg="mod">
          <ac:chgData name="Ayush Himmatsinghka" userId="565030da3487cdef" providerId="LiveId" clId="{DCE54CBC-49B6-4288-AED0-E4CCB73B0507}" dt="2022-07-23T21:03:21.113" v="44" actId="27636"/>
          <ac:spMkLst>
            <pc:docMk/>
            <pc:sldMk cId="0" sldId="346"/>
            <ac:spMk id="79" creationId="{00000000-0000-0000-0000-000000000000}"/>
          </ac:spMkLst>
        </pc:spChg>
        <pc:spChg chg="mod">
          <ac:chgData name="Ayush Himmatsinghka" userId="565030da3487cdef" providerId="LiveId" clId="{DCE54CBC-49B6-4288-AED0-E4CCB73B0507}" dt="2022-07-23T21:03:21.118" v="45" actId="27636"/>
          <ac:spMkLst>
            <pc:docMk/>
            <pc:sldMk cId="0" sldId="346"/>
            <ac:spMk id="81" creationId="{00000000-0000-0000-0000-000000000000}"/>
          </ac:spMkLst>
        </pc:spChg>
      </pc:sldChg>
      <pc:sldChg chg="new del">
        <pc:chgData name="Ayush Himmatsinghka" userId="565030da3487cdef" providerId="LiveId" clId="{DCE54CBC-49B6-4288-AED0-E4CCB73B0507}" dt="2022-07-23T21:06:24.988" v="76" actId="2696"/>
        <pc:sldMkLst>
          <pc:docMk/>
          <pc:sldMk cId="1463885933" sldId="347"/>
        </pc:sldMkLst>
      </pc:sldChg>
      <pc:sldChg chg="add">
        <pc:chgData name="Ayush Himmatsinghka" userId="565030da3487cdef" providerId="LiveId" clId="{DCE54CBC-49B6-4288-AED0-E4CCB73B0507}" dt="2022-07-23T21:03:38.558" v="47"/>
        <pc:sldMkLst>
          <pc:docMk/>
          <pc:sldMk cId="0" sldId="348"/>
        </pc:sldMkLst>
      </pc:sldChg>
      <pc:sldChg chg="new del">
        <pc:chgData name="Ayush Himmatsinghka" userId="565030da3487cdef" providerId="LiveId" clId="{DCE54CBC-49B6-4288-AED0-E4CCB73B0507}" dt="2022-07-23T21:06:22.394" v="75" actId="2696"/>
        <pc:sldMkLst>
          <pc:docMk/>
          <pc:sldMk cId="3691609599" sldId="349"/>
        </pc:sldMkLst>
      </pc:sldChg>
      <pc:sldChg chg="add">
        <pc:chgData name="Ayush Himmatsinghka" userId="565030da3487cdef" providerId="LiveId" clId="{DCE54CBC-49B6-4288-AED0-E4CCB73B0507}" dt="2022-07-23T21:03:51.937" v="49"/>
        <pc:sldMkLst>
          <pc:docMk/>
          <pc:sldMk cId="0" sldId="350"/>
        </pc:sldMkLst>
      </pc:sldChg>
      <pc:sldChg chg="new del">
        <pc:chgData name="Ayush Himmatsinghka" userId="565030da3487cdef" providerId="LiveId" clId="{DCE54CBC-49B6-4288-AED0-E4CCB73B0507}" dt="2022-07-23T21:06:19.772" v="74" actId="2696"/>
        <pc:sldMkLst>
          <pc:docMk/>
          <pc:sldMk cId="1627219553" sldId="351"/>
        </pc:sldMkLst>
      </pc:sldChg>
      <pc:sldChg chg="add">
        <pc:chgData name="Ayush Himmatsinghka" userId="565030da3487cdef" providerId="LiveId" clId="{DCE54CBC-49B6-4288-AED0-E4CCB73B0507}" dt="2022-07-23T21:04:04.555" v="51"/>
        <pc:sldMkLst>
          <pc:docMk/>
          <pc:sldMk cId="0" sldId="352"/>
        </pc:sldMkLst>
      </pc:sldChg>
      <pc:sldChg chg="new del">
        <pc:chgData name="Ayush Himmatsinghka" userId="565030da3487cdef" providerId="LiveId" clId="{DCE54CBC-49B6-4288-AED0-E4CCB73B0507}" dt="2022-07-23T21:06:17.078" v="73" actId="2696"/>
        <pc:sldMkLst>
          <pc:docMk/>
          <pc:sldMk cId="123150400" sldId="353"/>
        </pc:sldMkLst>
      </pc:sldChg>
      <pc:sldChg chg="add">
        <pc:chgData name="Ayush Himmatsinghka" userId="565030da3487cdef" providerId="LiveId" clId="{DCE54CBC-49B6-4288-AED0-E4CCB73B0507}" dt="2022-07-23T21:04:20.889" v="53"/>
        <pc:sldMkLst>
          <pc:docMk/>
          <pc:sldMk cId="0" sldId="354"/>
        </pc:sldMkLst>
      </pc:sldChg>
      <pc:sldChg chg="new del">
        <pc:chgData name="Ayush Himmatsinghka" userId="565030da3487cdef" providerId="LiveId" clId="{DCE54CBC-49B6-4288-AED0-E4CCB73B0507}" dt="2022-07-23T21:06:14.127" v="72" actId="2696"/>
        <pc:sldMkLst>
          <pc:docMk/>
          <pc:sldMk cId="2037570504" sldId="355"/>
        </pc:sldMkLst>
      </pc:sldChg>
      <pc:sldChg chg="modSp add mod">
        <pc:chgData name="Ayush Himmatsinghka" userId="565030da3487cdef" providerId="LiveId" clId="{DCE54CBC-49B6-4288-AED0-E4CCB73B0507}" dt="2022-07-23T21:04:35.676" v="56" actId="27636"/>
        <pc:sldMkLst>
          <pc:docMk/>
          <pc:sldMk cId="0" sldId="356"/>
        </pc:sldMkLst>
        <pc:spChg chg="mod">
          <ac:chgData name="Ayush Himmatsinghka" userId="565030da3487cdef" providerId="LiveId" clId="{DCE54CBC-49B6-4288-AED0-E4CCB73B0507}" dt="2022-07-23T21:04:35.676" v="56" actId="27636"/>
          <ac:spMkLst>
            <pc:docMk/>
            <pc:sldMk cId="0" sldId="356"/>
            <ac:spMk id="120" creationId="{00000000-0000-0000-0000-000000000000}"/>
          </ac:spMkLst>
        </pc:spChg>
      </pc:sldChg>
      <pc:sldChg chg="new del">
        <pc:chgData name="Ayush Himmatsinghka" userId="565030da3487cdef" providerId="LiveId" clId="{DCE54CBC-49B6-4288-AED0-E4CCB73B0507}" dt="2022-07-23T21:06:11.484" v="71" actId="2696"/>
        <pc:sldMkLst>
          <pc:docMk/>
          <pc:sldMk cId="4004138781" sldId="357"/>
        </pc:sldMkLst>
      </pc:sldChg>
      <pc:sldChg chg="add">
        <pc:chgData name="Ayush Himmatsinghka" userId="565030da3487cdef" providerId="LiveId" clId="{DCE54CBC-49B6-4288-AED0-E4CCB73B0507}" dt="2022-07-23T21:04:48.489" v="58"/>
        <pc:sldMkLst>
          <pc:docMk/>
          <pc:sldMk cId="0" sldId="358"/>
        </pc:sldMkLst>
      </pc:sldChg>
      <pc:sldChg chg="new del">
        <pc:chgData name="Ayush Himmatsinghka" userId="565030da3487cdef" providerId="LiveId" clId="{DCE54CBC-49B6-4288-AED0-E4CCB73B0507}" dt="2022-07-23T21:06:08.441" v="70" actId="2696"/>
        <pc:sldMkLst>
          <pc:docMk/>
          <pc:sldMk cId="1806903451" sldId="359"/>
        </pc:sldMkLst>
      </pc:sldChg>
      <pc:sldChg chg="add">
        <pc:chgData name="Ayush Himmatsinghka" userId="565030da3487cdef" providerId="LiveId" clId="{DCE54CBC-49B6-4288-AED0-E4CCB73B0507}" dt="2022-07-23T21:05:04.696" v="60"/>
        <pc:sldMkLst>
          <pc:docMk/>
          <pc:sldMk cId="0" sldId="360"/>
        </pc:sldMkLst>
      </pc:sldChg>
      <pc:sldChg chg="new del">
        <pc:chgData name="Ayush Himmatsinghka" userId="565030da3487cdef" providerId="LiveId" clId="{DCE54CBC-49B6-4288-AED0-E4CCB73B0507}" dt="2022-07-23T21:06:05.246" v="69" actId="2696"/>
        <pc:sldMkLst>
          <pc:docMk/>
          <pc:sldMk cId="1892410845" sldId="361"/>
        </pc:sldMkLst>
      </pc:sldChg>
      <pc:sldChg chg="add">
        <pc:chgData name="Ayush Himmatsinghka" userId="565030da3487cdef" providerId="LiveId" clId="{DCE54CBC-49B6-4288-AED0-E4CCB73B0507}" dt="2022-07-23T21:05:25.342" v="62"/>
        <pc:sldMkLst>
          <pc:docMk/>
          <pc:sldMk cId="0" sldId="362"/>
        </pc:sldMkLst>
      </pc:sldChg>
      <pc:sldChg chg="new del">
        <pc:chgData name="Ayush Himmatsinghka" userId="565030da3487cdef" providerId="LiveId" clId="{DCE54CBC-49B6-4288-AED0-E4CCB73B0507}" dt="2022-07-23T21:06:01.675" v="68" actId="2696"/>
        <pc:sldMkLst>
          <pc:docMk/>
          <pc:sldMk cId="3631009474" sldId="363"/>
        </pc:sldMkLst>
      </pc:sldChg>
      <pc:sldChg chg="add">
        <pc:chgData name="Ayush Himmatsinghka" userId="565030da3487cdef" providerId="LiveId" clId="{DCE54CBC-49B6-4288-AED0-E4CCB73B0507}" dt="2022-07-23T21:05:42.168" v="64"/>
        <pc:sldMkLst>
          <pc:docMk/>
          <pc:sldMk cId="0" sldId="364"/>
        </pc:sldMkLst>
      </pc:sldChg>
      <pc:sldChg chg="new del">
        <pc:chgData name="Ayush Himmatsinghka" userId="565030da3487cdef" providerId="LiveId" clId="{DCE54CBC-49B6-4288-AED0-E4CCB73B0507}" dt="2022-07-23T21:05:58.378" v="67" actId="2696"/>
        <pc:sldMkLst>
          <pc:docMk/>
          <pc:sldMk cId="1139873581" sldId="365"/>
        </pc:sldMkLst>
      </pc:sldChg>
      <pc:sldChg chg="new del">
        <pc:chgData name="Ayush Himmatsinghka" userId="565030da3487cdef" providerId="LiveId" clId="{DCE54CBC-49B6-4288-AED0-E4CCB73B0507}" dt="2022-07-24T05:13:37.972" v="80" actId="2696"/>
        <pc:sldMkLst>
          <pc:docMk/>
          <pc:sldMk cId="4130712607" sldId="365"/>
        </pc:sldMkLst>
      </pc:sldChg>
      <pc:sldChg chg="modSp add">
        <pc:chgData name="Ayush Himmatsinghka" userId="565030da3487cdef" providerId="LiveId" clId="{DCE54CBC-49B6-4288-AED0-E4CCB73B0507}" dt="2022-07-24T05:14:36.891" v="90" actId="20577"/>
        <pc:sldMkLst>
          <pc:docMk/>
          <pc:sldMk cId="1733690123" sldId="366"/>
        </pc:sldMkLst>
        <pc:spChg chg="mod">
          <ac:chgData name="Ayush Himmatsinghka" userId="565030da3487cdef" providerId="LiveId" clId="{DCE54CBC-49B6-4288-AED0-E4CCB73B0507}" dt="2022-07-24T05:14:36.891" v="90" actId="20577"/>
          <ac:spMkLst>
            <pc:docMk/>
            <pc:sldMk cId="1733690123" sldId="366"/>
            <ac:spMk id="3" creationId="{3F401D57-1F59-13CF-8345-03E269E54090}"/>
          </ac:spMkLst>
        </pc:spChg>
      </pc:sldChg>
      <pc:sldChg chg="new del">
        <pc:chgData name="Ayush Himmatsinghka" userId="565030da3487cdef" providerId="LiveId" clId="{DCE54CBC-49B6-4288-AED0-E4CCB73B0507}" dt="2022-07-24T05:14:11.829" v="83" actId="2696"/>
        <pc:sldMkLst>
          <pc:docMk/>
          <pc:sldMk cId="3267095959" sldId="367"/>
        </pc:sldMkLst>
      </pc:sldChg>
      <pc:sldChg chg="modSp add mod">
        <pc:chgData name="Ayush Himmatsinghka" userId="565030da3487cdef" providerId="LiveId" clId="{DCE54CBC-49B6-4288-AED0-E4CCB73B0507}" dt="2022-07-24T05:28:49.827" v="195" actId="1076"/>
        <pc:sldMkLst>
          <pc:docMk/>
          <pc:sldMk cId="2697339511" sldId="368"/>
        </pc:sldMkLst>
        <pc:spChg chg="mod">
          <ac:chgData name="Ayush Himmatsinghka" userId="565030da3487cdef" providerId="LiveId" clId="{DCE54CBC-49B6-4288-AED0-E4CCB73B0507}" dt="2022-07-24T05:28:49.827" v="195" actId="1076"/>
          <ac:spMkLst>
            <pc:docMk/>
            <pc:sldMk cId="2697339511" sldId="368"/>
            <ac:spMk id="10" creationId="{A2D4EE29-52C1-417A-61FE-86E77AE46808}"/>
          </ac:spMkLst>
        </pc:spChg>
      </pc:sldChg>
      <pc:sldChg chg="modSp new del mod">
        <pc:chgData name="Ayush Himmatsinghka" userId="565030da3487cdef" providerId="LiveId" clId="{DCE54CBC-49B6-4288-AED0-E4CCB73B0507}" dt="2022-07-24T05:42:13.559" v="389" actId="2696"/>
        <pc:sldMkLst>
          <pc:docMk/>
          <pc:sldMk cId="3330183748" sldId="369"/>
        </pc:sldMkLst>
        <pc:spChg chg="mod">
          <ac:chgData name="Ayush Himmatsinghka" userId="565030da3487cdef" providerId="LiveId" clId="{DCE54CBC-49B6-4288-AED0-E4CCB73B0507}" dt="2022-07-24T05:38:37.636" v="280" actId="20577"/>
          <ac:spMkLst>
            <pc:docMk/>
            <pc:sldMk cId="3330183748" sldId="369"/>
            <ac:spMk id="2" creationId="{D3F20713-3345-FEB6-F33E-CA68CE1CB4FE}"/>
          </ac:spMkLst>
        </pc:spChg>
        <pc:spChg chg="mod">
          <ac:chgData name="Ayush Himmatsinghka" userId="565030da3487cdef" providerId="LiveId" clId="{DCE54CBC-49B6-4288-AED0-E4CCB73B0507}" dt="2022-07-24T05:39:38.936" v="387" actId="20577"/>
          <ac:spMkLst>
            <pc:docMk/>
            <pc:sldMk cId="3330183748" sldId="369"/>
            <ac:spMk id="3" creationId="{5211F15A-D570-7819-E54D-991E9101D130}"/>
          </ac:spMkLst>
        </pc:spChg>
      </pc:sldChg>
      <pc:sldChg chg="addSp delSp modSp add mod">
        <pc:chgData name="Ayush Himmatsinghka" userId="565030da3487cdef" providerId="LiveId" clId="{DCE54CBC-49B6-4288-AED0-E4CCB73B0507}" dt="2022-07-24T05:36:12.276" v="226" actId="1076"/>
        <pc:sldMkLst>
          <pc:docMk/>
          <pc:sldMk cId="1634465605" sldId="370"/>
        </pc:sldMkLst>
        <pc:spChg chg="mod">
          <ac:chgData name="Ayush Himmatsinghka" userId="565030da3487cdef" providerId="LiveId" clId="{DCE54CBC-49B6-4288-AED0-E4CCB73B0507}" dt="2022-07-24T05:35:45.293" v="219" actId="6549"/>
          <ac:spMkLst>
            <pc:docMk/>
            <pc:sldMk cId="1634465605" sldId="370"/>
            <ac:spMk id="3" creationId="{6C2F176A-11ED-00CA-FBE1-44898F68D6E5}"/>
          </ac:spMkLst>
        </pc:spChg>
        <pc:picChg chg="add mod">
          <ac:chgData name="Ayush Himmatsinghka" userId="565030da3487cdef" providerId="LiveId" clId="{DCE54CBC-49B6-4288-AED0-E4CCB73B0507}" dt="2022-07-24T05:36:12.276" v="226" actId="1076"/>
          <ac:picMkLst>
            <pc:docMk/>
            <pc:sldMk cId="1634465605" sldId="370"/>
            <ac:picMk id="4" creationId="{3B5F357C-59A2-6BD1-5A1B-2AE59582BFF4}"/>
          </ac:picMkLst>
        </pc:picChg>
        <pc:picChg chg="mod">
          <ac:chgData name="Ayush Himmatsinghka" userId="565030da3487cdef" providerId="LiveId" clId="{DCE54CBC-49B6-4288-AED0-E4CCB73B0507}" dt="2022-07-24T05:34:54.109" v="212" actId="14100"/>
          <ac:picMkLst>
            <pc:docMk/>
            <pc:sldMk cId="1634465605" sldId="370"/>
            <ac:picMk id="6" creationId="{805B71F1-AEAB-2307-AF33-005883CEF6E0}"/>
          </ac:picMkLst>
        </pc:picChg>
        <pc:picChg chg="add del mod">
          <ac:chgData name="Ayush Himmatsinghka" userId="565030da3487cdef" providerId="LiveId" clId="{DCE54CBC-49B6-4288-AED0-E4CCB73B0507}" dt="2022-07-24T05:34:37.474" v="207"/>
          <ac:picMkLst>
            <pc:docMk/>
            <pc:sldMk cId="1634465605" sldId="370"/>
            <ac:picMk id="2050" creationId="{FAA66054-32A3-CCED-98F8-851A3D865A75}"/>
          </ac:picMkLst>
        </pc:picChg>
        <pc:picChg chg="add del mod">
          <ac:chgData name="Ayush Himmatsinghka" userId="565030da3487cdef" providerId="LiveId" clId="{DCE54CBC-49B6-4288-AED0-E4CCB73B0507}" dt="2022-07-24T05:34:55.323" v="213"/>
          <ac:picMkLst>
            <pc:docMk/>
            <pc:sldMk cId="1634465605" sldId="370"/>
            <ac:picMk id="2052" creationId="{E1A26964-65F1-A30E-7EBB-4D5742DACAF1}"/>
          </ac:picMkLst>
        </pc:picChg>
      </pc:sldChg>
      <pc:sldChg chg="modSp add del mod">
        <pc:chgData name="Ayush Himmatsinghka" userId="565030da3487cdef" providerId="LiveId" clId="{DCE54CBC-49B6-4288-AED0-E4CCB73B0507}" dt="2022-07-24T05:36:17.787" v="227" actId="2696"/>
        <pc:sldMkLst>
          <pc:docMk/>
          <pc:sldMk cId="619664173" sldId="371"/>
        </pc:sldMkLst>
        <pc:picChg chg="mod">
          <ac:chgData name="Ayush Himmatsinghka" userId="565030da3487cdef" providerId="LiveId" clId="{DCE54CBC-49B6-4288-AED0-E4CCB73B0507}" dt="2022-07-24T05:35:17.744" v="215" actId="1076"/>
          <ac:picMkLst>
            <pc:docMk/>
            <pc:sldMk cId="619664173" sldId="371"/>
            <ac:picMk id="7" creationId="{7E7D0347-BAFE-023D-83E2-104A1ADD09E8}"/>
          </ac:picMkLst>
        </pc:picChg>
      </pc:sldChg>
      <pc:sldChg chg="addSp modSp add mod">
        <pc:chgData name="Ayush Himmatsinghka" userId="565030da3487cdef" providerId="LiveId" clId="{DCE54CBC-49B6-4288-AED0-E4CCB73B0507}" dt="2022-07-24T05:38:02.234" v="238" actId="1076"/>
        <pc:sldMkLst>
          <pc:docMk/>
          <pc:sldMk cId="1076793328" sldId="371"/>
        </pc:sldMkLst>
        <pc:spChg chg="mod">
          <ac:chgData name="Ayush Himmatsinghka" userId="565030da3487cdef" providerId="LiveId" clId="{DCE54CBC-49B6-4288-AED0-E4CCB73B0507}" dt="2022-07-24T05:37:09.241" v="230"/>
          <ac:spMkLst>
            <pc:docMk/>
            <pc:sldMk cId="1076793328" sldId="371"/>
            <ac:spMk id="3" creationId="{1BE224D2-5130-C6EF-7664-77B8C840B4A6}"/>
          </ac:spMkLst>
        </pc:spChg>
        <pc:picChg chg="add mod">
          <ac:chgData name="Ayush Himmatsinghka" userId="565030da3487cdef" providerId="LiveId" clId="{DCE54CBC-49B6-4288-AED0-E4CCB73B0507}" dt="2022-07-24T05:38:02.234" v="238" actId="1076"/>
          <ac:picMkLst>
            <pc:docMk/>
            <pc:sldMk cId="1076793328" sldId="371"/>
            <ac:picMk id="5" creationId="{A3016792-E1F7-996B-7022-D9521A6AA0EC}"/>
          </ac:picMkLst>
        </pc:picChg>
      </pc:sldChg>
      <pc:sldChg chg="add del">
        <pc:chgData name="Ayush Himmatsinghka" userId="565030da3487cdef" providerId="LiveId" clId="{DCE54CBC-49B6-4288-AED0-E4CCB73B0507}" dt="2022-07-24T05:38:10.371" v="239" actId="2696"/>
        <pc:sldMkLst>
          <pc:docMk/>
          <pc:sldMk cId="2192816828" sldId="372"/>
        </pc:sldMkLst>
      </pc:sldChg>
      <pc:sldChg chg="add">
        <pc:chgData name="Ayush Himmatsinghka" userId="565030da3487cdef" providerId="LiveId" clId="{DCE54CBC-49B6-4288-AED0-E4CCB73B0507}" dt="2022-07-24T05:42:10.281" v="388"/>
        <pc:sldMkLst>
          <pc:docMk/>
          <pc:sldMk cId="4257292859" sldId="372"/>
        </pc:sldMkLst>
      </pc:sldChg>
      <pc:sldMasterChg chg="delSldLayout">
        <pc:chgData name="Ayush Himmatsinghka" userId="565030da3487cdef" providerId="LiveId" clId="{DCE54CBC-49B6-4288-AED0-E4CCB73B0507}" dt="2022-07-23T21:02:11.366" v="40" actId="2696"/>
        <pc:sldMasterMkLst>
          <pc:docMk/>
          <pc:sldMasterMk cId="2374663750" sldId="2147483708"/>
        </pc:sldMasterMkLst>
        <pc:sldLayoutChg chg="del">
          <pc:chgData name="Ayush Himmatsinghka" userId="565030da3487cdef" providerId="LiveId" clId="{DCE54CBC-49B6-4288-AED0-E4CCB73B0507}" dt="2022-07-23T21:02:11.366" v="40" actId="2696"/>
          <pc:sldLayoutMkLst>
            <pc:docMk/>
            <pc:sldMasterMk cId="2374663750" sldId="2147483708"/>
            <pc:sldLayoutMk cId="4222834046" sldId="214748371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C8FB25-862E-41EA-B6D5-D5F7D348E201}"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02D9D337-A47D-46A0-BDAF-D3F4D2EF2C1E}">
      <dgm:prSet/>
      <dgm:spPr/>
      <dgm:t>
        <a:bodyPr/>
        <a:lstStyle/>
        <a:p>
          <a:r>
            <a:rPr lang="en-US"/>
            <a:t>Binning is a way to group a number of more or less continuous values into a smaller number of "bins".</a:t>
          </a:r>
        </a:p>
      </dgm:t>
    </dgm:pt>
    <dgm:pt modelId="{03BBE2CD-A8AB-4A94-A697-A9CBCFB2B4EC}" type="parTrans" cxnId="{36C227B6-A5EE-48A5-934D-C40C0DD2C3FE}">
      <dgm:prSet/>
      <dgm:spPr/>
      <dgm:t>
        <a:bodyPr/>
        <a:lstStyle/>
        <a:p>
          <a:endParaRPr lang="en-US"/>
        </a:p>
      </dgm:t>
    </dgm:pt>
    <dgm:pt modelId="{1ADBE7EB-D8F3-4C40-91FF-BF7D4773503F}" type="sibTrans" cxnId="{36C227B6-A5EE-48A5-934D-C40C0DD2C3FE}">
      <dgm:prSet/>
      <dgm:spPr/>
      <dgm:t>
        <a:bodyPr/>
        <a:lstStyle/>
        <a:p>
          <a:endParaRPr lang="en-US"/>
        </a:p>
      </dgm:t>
    </dgm:pt>
    <dgm:pt modelId="{82B67E29-40DA-41E1-AC3A-0139D54F21C5}">
      <dgm:prSet/>
      <dgm:spPr/>
      <dgm:t>
        <a:bodyPr/>
        <a:lstStyle/>
        <a:p>
          <a:r>
            <a:rPr lang="en-US"/>
            <a:t>There is also an option to group categorical values into bins. This is useful when we have more categorical values in a column than you find necessary.</a:t>
          </a:r>
        </a:p>
      </dgm:t>
    </dgm:pt>
    <dgm:pt modelId="{9A500561-79DF-453D-9CDF-4FC515DF2F73}" type="parTrans" cxnId="{8DBBCC61-8BF1-4ADE-8484-664CDB3927E2}">
      <dgm:prSet/>
      <dgm:spPr/>
      <dgm:t>
        <a:bodyPr/>
        <a:lstStyle/>
        <a:p>
          <a:endParaRPr lang="en-US"/>
        </a:p>
      </dgm:t>
    </dgm:pt>
    <dgm:pt modelId="{69345C5A-2AFF-44CC-9A5C-ED6BF7EDF01D}" type="sibTrans" cxnId="{8DBBCC61-8BF1-4ADE-8484-664CDB3927E2}">
      <dgm:prSet/>
      <dgm:spPr/>
      <dgm:t>
        <a:bodyPr/>
        <a:lstStyle/>
        <a:p>
          <a:endParaRPr lang="en-US"/>
        </a:p>
      </dgm:t>
    </dgm:pt>
    <dgm:pt modelId="{8A65612E-C7E2-45A9-BE55-42D6AEBE23C9}">
      <dgm:prSet/>
      <dgm:spPr/>
      <dgm:t>
        <a:bodyPr/>
        <a:lstStyle/>
        <a:p>
          <a:r>
            <a:rPr lang="en-US"/>
            <a:t>In simpler words, Data binning  is a data pre-processing method used to minimize the effects of small observation errors. The original data values are divided into small intervals known as bins and then they are replaced by a general value calculated for that bin.</a:t>
          </a:r>
        </a:p>
      </dgm:t>
    </dgm:pt>
    <dgm:pt modelId="{36B55BB9-88D1-4D07-B650-9E940B8BEECB}" type="parTrans" cxnId="{C41D071C-6192-49CC-8397-621271F9A6BD}">
      <dgm:prSet/>
      <dgm:spPr/>
      <dgm:t>
        <a:bodyPr/>
        <a:lstStyle/>
        <a:p>
          <a:endParaRPr lang="en-US"/>
        </a:p>
      </dgm:t>
    </dgm:pt>
    <dgm:pt modelId="{7D557BE8-A163-4E34-9473-51FCD6D3C6FF}" type="sibTrans" cxnId="{C41D071C-6192-49CC-8397-621271F9A6BD}">
      <dgm:prSet/>
      <dgm:spPr/>
      <dgm:t>
        <a:bodyPr/>
        <a:lstStyle/>
        <a:p>
          <a:endParaRPr lang="en-US"/>
        </a:p>
      </dgm:t>
    </dgm:pt>
    <dgm:pt modelId="{A3E1355C-3C6D-4EAD-BF3F-1E6DBB9A8C7F}" type="pres">
      <dgm:prSet presAssocID="{D8C8FB25-862E-41EA-B6D5-D5F7D348E201}" presName="vert0" presStyleCnt="0">
        <dgm:presLayoutVars>
          <dgm:dir/>
          <dgm:animOne val="branch"/>
          <dgm:animLvl val="lvl"/>
        </dgm:presLayoutVars>
      </dgm:prSet>
      <dgm:spPr/>
    </dgm:pt>
    <dgm:pt modelId="{62A335FF-8F45-48E7-BC09-CDC3BA233D9D}" type="pres">
      <dgm:prSet presAssocID="{02D9D337-A47D-46A0-BDAF-D3F4D2EF2C1E}" presName="thickLine" presStyleLbl="alignNode1" presStyleIdx="0" presStyleCnt="3"/>
      <dgm:spPr/>
    </dgm:pt>
    <dgm:pt modelId="{794C0522-90EF-4B24-8C92-F7EC7365BBC9}" type="pres">
      <dgm:prSet presAssocID="{02D9D337-A47D-46A0-BDAF-D3F4D2EF2C1E}" presName="horz1" presStyleCnt="0"/>
      <dgm:spPr/>
    </dgm:pt>
    <dgm:pt modelId="{B8FCEA5A-A6E1-47B2-B6A2-DA3DB189DBBA}" type="pres">
      <dgm:prSet presAssocID="{02D9D337-A47D-46A0-BDAF-D3F4D2EF2C1E}" presName="tx1" presStyleLbl="revTx" presStyleIdx="0" presStyleCnt="3"/>
      <dgm:spPr/>
    </dgm:pt>
    <dgm:pt modelId="{8701B6A1-5CFB-4EBE-8E27-0D2A680ED5E0}" type="pres">
      <dgm:prSet presAssocID="{02D9D337-A47D-46A0-BDAF-D3F4D2EF2C1E}" presName="vert1" presStyleCnt="0"/>
      <dgm:spPr/>
    </dgm:pt>
    <dgm:pt modelId="{F91CFB20-28DE-4759-989A-74A0387291B0}" type="pres">
      <dgm:prSet presAssocID="{82B67E29-40DA-41E1-AC3A-0139D54F21C5}" presName="thickLine" presStyleLbl="alignNode1" presStyleIdx="1" presStyleCnt="3"/>
      <dgm:spPr/>
    </dgm:pt>
    <dgm:pt modelId="{F64D991C-184C-4CA1-B207-D76E04855F09}" type="pres">
      <dgm:prSet presAssocID="{82B67E29-40DA-41E1-AC3A-0139D54F21C5}" presName="horz1" presStyleCnt="0"/>
      <dgm:spPr/>
    </dgm:pt>
    <dgm:pt modelId="{B232DE98-656A-4811-9282-B7EF16A53864}" type="pres">
      <dgm:prSet presAssocID="{82B67E29-40DA-41E1-AC3A-0139D54F21C5}" presName="tx1" presStyleLbl="revTx" presStyleIdx="1" presStyleCnt="3"/>
      <dgm:spPr/>
    </dgm:pt>
    <dgm:pt modelId="{5DAA6048-1B73-4B84-8C21-5653583175A2}" type="pres">
      <dgm:prSet presAssocID="{82B67E29-40DA-41E1-AC3A-0139D54F21C5}" presName="vert1" presStyleCnt="0"/>
      <dgm:spPr/>
    </dgm:pt>
    <dgm:pt modelId="{18E2451F-DDAD-48DC-86D1-69CA1EDD08F4}" type="pres">
      <dgm:prSet presAssocID="{8A65612E-C7E2-45A9-BE55-42D6AEBE23C9}" presName="thickLine" presStyleLbl="alignNode1" presStyleIdx="2" presStyleCnt="3"/>
      <dgm:spPr/>
    </dgm:pt>
    <dgm:pt modelId="{3B069017-836A-4DAE-84F9-6735C05BB1AE}" type="pres">
      <dgm:prSet presAssocID="{8A65612E-C7E2-45A9-BE55-42D6AEBE23C9}" presName="horz1" presStyleCnt="0"/>
      <dgm:spPr/>
    </dgm:pt>
    <dgm:pt modelId="{93C3A903-6813-4A60-8B38-8F5C5CF7E38E}" type="pres">
      <dgm:prSet presAssocID="{8A65612E-C7E2-45A9-BE55-42D6AEBE23C9}" presName="tx1" presStyleLbl="revTx" presStyleIdx="2" presStyleCnt="3"/>
      <dgm:spPr/>
    </dgm:pt>
    <dgm:pt modelId="{121B5AEB-D039-4DEB-91CD-AF21C8998A04}" type="pres">
      <dgm:prSet presAssocID="{8A65612E-C7E2-45A9-BE55-42D6AEBE23C9}" presName="vert1" presStyleCnt="0"/>
      <dgm:spPr/>
    </dgm:pt>
  </dgm:ptLst>
  <dgm:cxnLst>
    <dgm:cxn modelId="{C41D071C-6192-49CC-8397-621271F9A6BD}" srcId="{D8C8FB25-862E-41EA-B6D5-D5F7D348E201}" destId="{8A65612E-C7E2-45A9-BE55-42D6AEBE23C9}" srcOrd="2" destOrd="0" parTransId="{36B55BB9-88D1-4D07-B650-9E940B8BEECB}" sibTransId="{7D557BE8-A163-4E34-9473-51FCD6D3C6FF}"/>
    <dgm:cxn modelId="{8DBBCC61-8BF1-4ADE-8484-664CDB3927E2}" srcId="{D8C8FB25-862E-41EA-B6D5-D5F7D348E201}" destId="{82B67E29-40DA-41E1-AC3A-0139D54F21C5}" srcOrd="1" destOrd="0" parTransId="{9A500561-79DF-453D-9CDF-4FC515DF2F73}" sibTransId="{69345C5A-2AFF-44CC-9A5C-ED6BF7EDF01D}"/>
    <dgm:cxn modelId="{7D75D770-D7AD-4B6A-BFC2-E76521567B66}" type="presOf" srcId="{82B67E29-40DA-41E1-AC3A-0139D54F21C5}" destId="{B232DE98-656A-4811-9282-B7EF16A53864}" srcOrd="0" destOrd="0" presId="urn:microsoft.com/office/officeart/2008/layout/LinedList"/>
    <dgm:cxn modelId="{7677AD81-7CD9-40A4-A8A4-5C2711029BA4}" type="presOf" srcId="{8A65612E-C7E2-45A9-BE55-42D6AEBE23C9}" destId="{93C3A903-6813-4A60-8B38-8F5C5CF7E38E}" srcOrd="0" destOrd="0" presId="urn:microsoft.com/office/officeart/2008/layout/LinedList"/>
    <dgm:cxn modelId="{899B7A91-F43E-47A6-A203-8E34D1CA7AF5}" type="presOf" srcId="{D8C8FB25-862E-41EA-B6D5-D5F7D348E201}" destId="{A3E1355C-3C6D-4EAD-BF3F-1E6DBB9A8C7F}" srcOrd="0" destOrd="0" presId="urn:microsoft.com/office/officeart/2008/layout/LinedList"/>
    <dgm:cxn modelId="{36C227B6-A5EE-48A5-934D-C40C0DD2C3FE}" srcId="{D8C8FB25-862E-41EA-B6D5-D5F7D348E201}" destId="{02D9D337-A47D-46A0-BDAF-D3F4D2EF2C1E}" srcOrd="0" destOrd="0" parTransId="{03BBE2CD-A8AB-4A94-A697-A9CBCFB2B4EC}" sibTransId="{1ADBE7EB-D8F3-4C40-91FF-BF7D4773503F}"/>
    <dgm:cxn modelId="{A1C17CCC-2B46-4134-9DA9-7D075F494FB9}" type="presOf" srcId="{02D9D337-A47D-46A0-BDAF-D3F4D2EF2C1E}" destId="{B8FCEA5A-A6E1-47B2-B6A2-DA3DB189DBBA}" srcOrd="0" destOrd="0" presId="urn:microsoft.com/office/officeart/2008/layout/LinedList"/>
    <dgm:cxn modelId="{CFD8B987-22BE-4CEF-95F9-EFF4B60BADB1}" type="presParOf" srcId="{A3E1355C-3C6D-4EAD-BF3F-1E6DBB9A8C7F}" destId="{62A335FF-8F45-48E7-BC09-CDC3BA233D9D}" srcOrd="0" destOrd="0" presId="urn:microsoft.com/office/officeart/2008/layout/LinedList"/>
    <dgm:cxn modelId="{B70A262F-B7AD-474D-A20A-F7FF0467DC0E}" type="presParOf" srcId="{A3E1355C-3C6D-4EAD-BF3F-1E6DBB9A8C7F}" destId="{794C0522-90EF-4B24-8C92-F7EC7365BBC9}" srcOrd="1" destOrd="0" presId="urn:microsoft.com/office/officeart/2008/layout/LinedList"/>
    <dgm:cxn modelId="{E21F088D-3418-44BE-B719-7E4800D0202E}" type="presParOf" srcId="{794C0522-90EF-4B24-8C92-F7EC7365BBC9}" destId="{B8FCEA5A-A6E1-47B2-B6A2-DA3DB189DBBA}" srcOrd="0" destOrd="0" presId="urn:microsoft.com/office/officeart/2008/layout/LinedList"/>
    <dgm:cxn modelId="{855464A9-9A1D-472C-A2A6-1EEA62F85387}" type="presParOf" srcId="{794C0522-90EF-4B24-8C92-F7EC7365BBC9}" destId="{8701B6A1-5CFB-4EBE-8E27-0D2A680ED5E0}" srcOrd="1" destOrd="0" presId="urn:microsoft.com/office/officeart/2008/layout/LinedList"/>
    <dgm:cxn modelId="{44D6D8D7-26FA-47AB-A51F-90EAE3E3A02C}" type="presParOf" srcId="{A3E1355C-3C6D-4EAD-BF3F-1E6DBB9A8C7F}" destId="{F91CFB20-28DE-4759-989A-74A0387291B0}" srcOrd="2" destOrd="0" presId="urn:microsoft.com/office/officeart/2008/layout/LinedList"/>
    <dgm:cxn modelId="{B283905B-40D4-4033-B7A5-7596F7A2ADAC}" type="presParOf" srcId="{A3E1355C-3C6D-4EAD-BF3F-1E6DBB9A8C7F}" destId="{F64D991C-184C-4CA1-B207-D76E04855F09}" srcOrd="3" destOrd="0" presId="urn:microsoft.com/office/officeart/2008/layout/LinedList"/>
    <dgm:cxn modelId="{28C69444-15AE-4309-9EEF-5107D9D1EB63}" type="presParOf" srcId="{F64D991C-184C-4CA1-B207-D76E04855F09}" destId="{B232DE98-656A-4811-9282-B7EF16A53864}" srcOrd="0" destOrd="0" presId="urn:microsoft.com/office/officeart/2008/layout/LinedList"/>
    <dgm:cxn modelId="{DED52A05-C530-4B30-80AC-3A89FAD75B08}" type="presParOf" srcId="{F64D991C-184C-4CA1-B207-D76E04855F09}" destId="{5DAA6048-1B73-4B84-8C21-5653583175A2}" srcOrd="1" destOrd="0" presId="urn:microsoft.com/office/officeart/2008/layout/LinedList"/>
    <dgm:cxn modelId="{1E82D2DC-FDA0-4A0F-8FB1-17C11BC65B90}" type="presParOf" srcId="{A3E1355C-3C6D-4EAD-BF3F-1E6DBB9A8C7F}" destId="{18E2451F-DDAD-48DC-86D1-69CA1EDD08F4}" srcOrd="4" destOrd="0" presId="urn:microsoft.com/office/officeart/2008/layout/LinedList"/>
    <dgm:cxn modelId="{1FF7A919-BF56-46B4-84FE-47206291C3C6}" type="presParOf" srcId="{A3E1355C-3C6D-4EAD-BF3F-1E6DBB9A8C7F}" destId="{3B069017-836A-4DAE-84F9-6735C05BB1AE}" srcOrd="5" destOrd="0" presId="urn:microsoft.com/office/officeart/2008/layout/LinedList"/>
    <dgm:cxn modelId="{3DFDF406-D10A-4E5A-B5A7-39B1F0615D8A}" type="presParOf" srcId="{3B069017-836A-4DAE-84F9-6735C05BB1AE}" destId="{93C3A903-6813-4A60-8B38-8F5C5CF7E38E}" srcOrd="0" destOrd="0" presId="urn:microsoft.com/office/officeart/2008/layout/LinedList"/>
    <dgm:cxn modelId="{12901E0E-8601-4CFE-8456-6E51FE1EA907}" type="presParOf" srcId="{3B069017-836A-4DAE-84F9-6735C05BB1AE}" destId="{121B5AEB-D039-4DEB-91CD-AF21C8998A0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A57399-5E6D-474F-858E-ABEF77C84FD2}"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D481269-756E-4B15-B9A7-99EF33F016D3}">
      <dgm:prSet/>
      <dgm:spPr/>
      <dgm:t>
        <a:bodyPr/>
        <a:lstStyle/>
        <a:p>
          <a:r>
            <a:rPr lang="en-US" i="1" dirty="0"/>
            <a:t>Positive WOE means Distribution of Goods &gt; Distribution of Bads</a:t>
          </a:r>
          <a:br>
            <a:rPr lang="en-US" i="1" dirty="0"/>
          </a:br>
          <a:endParaRPr lang="en-US" dirty="0"/>
        </a:p>
      </dgm:t>
    </dgm:pt>
    <dgm:pt modelId="{3605955E-C25C-4EAB-8E68-A3AB3C4C8201}" type="parTrans" cxnId="{9D5DD796-EEB6-4134-8448-9834C6DBAB04}">
      <dgm:prSet/>
      <dgm:spPr/>
      <dgm:t>
        <a:bodyPr/>
        <a:lstStyle/>
        <a:p>
          <a:endParaRPr lang="en-US"/>
        </a:p>
      </dgm:t>
    </dgm:pt>
    <dgm:pt modelId="{F8DB84A2-40E8-4B69-9D86-70CF2833C6C9}" type="sibTrans" cxnId="{9D5DD796-EEB6-4134-8448-9834C6DBAB04}">
      <dgm:prSet/>
      <dgm:spPr/>
      <dgm:t>
        <a:bodyPr/>
        <a:lstStyle/>
        <a:p>
          <a:endParaRPr lang="en-US"/>
        </a:p>
      </dgm:t>
    </dgm:pt>
    <dgm:pt modelId="{39D38835-4075-445F-8CAF-B9E133A53470}">
      <dgm:prSet/>
      <dgm:spPr/>
      <dgm:t>
        <a:bodyPr/>
        <a:lstStyle/>
        <a:p>
          <a:r>
            <a:rPr lang="en-US" i="1" dirty="0"/>
            <a:t>Negative WOE means Distribution of Goods &lt; Distribution of Bads</a:t>
          </a:r>
          <a:r>
            <a:rPr lang="en-US" i="1" dirty="0">
              <a:latin typeface="Calibri Light" panose="020F0302020204030204"/>
            </a:rPr>
            <a:t>.</a:t>
          </a:r>
          <a:endParaRPr lang="en-US" dirty="0"/>
        </a:p>
      </dgm:t>
    </dgm:pt>
    <dgm:pt modelId="{B145B9CE-A26F-4D1F-B1E3-5529B3B13269}" type="parTrans" cxnId="{6AFF7309-A09B-4E31-81C2-EFCBACC7305C}">
      <dgm:prSet/>
      <dgm:spPr/>
      <dgm:t>
        <a:bodyPr/>
        <a:lstStyle/>
        <a:p>
          <a:endParaRPr lang="en-US"/>
        </a:p>
      </dgm:t>
    </dgm:pt>
    <dgm:pt modelId="{6F4D01D1-F081-4385-8474-EAD3DDC18677}" type="sibTrans" cxnId="{6AFF7309-A09B-4E31-81C2-EFCBACC7305C}">
      <dgm:prSet/>
      <dgm:spPr/>
      <dgm:t>
        <a:bodyPr/>
        <a:lstStyle/>
        <a:p>
          <a:endParaRPr lang="en-US"/>
        </a:p>
      </dgm:t>
    </dgm:pt>
    <dgm:pt modelId="{720702C8-282C-47FE-A3EF-CF96F785EE9C}">
      <dgm:prSet phldr="0"/>
      <dgm:spPr/>
      <dgm:t>
        <a:bodyPr/>
        <a:lstStyle/>
        <a:p>
          <a:r>
            <a:rPr lang="en-US" i="0" dirty="0">
              <a:latin typeface="Calibri Light" panose="020F0302020204030204"/>
            </a:rPr>
            <a:t>Weight</a:t>
          </a:r>
          <a:r>
            <a:rPr lang="en-US" i="0" dirty="0"/>
            <a:t> of Evidence (WOE) helps to transform a continuous independent variable into a set of groups or bins based on similarity of dependent variable distribution i.e. number of events and non-events.</a:t>
          </a:r>
        </a:p>
      </dgm:t>
    </dgm:pt>
    <dgm:pt modelId="{FBEF00AD-08ED-415B-A642-0ACA7B09D992}" type="parTrans" cxnId="{21CA84DF-F0AF-473C-80E7-5BA6509A8336}">
      <dgm:prSet/>
      <dgm:spPr/>
    </dgm:pt>
    <dgm:pt modelId="{A9EB144C-A92C-4F04-8D72-915DC77E33DB}" type="sibTrans" cxnId="{21CA84DF-F0AF-473C-80E7-5BA6509A8336}">
      <dgm:prSet/>
      <dgm:spPr/>
      <dgm:t>
        <a:bodyPr/>
        <a:lstStyle/>
        <a:p>
          <a:endParaRPr lang="en-US"/>
        </a:p>
      </dgm:t>
    </dgm:pt>
    <dgm:pt modelId="{5DE89916-9251-460E-AB20-49C8CE9CB4DD}" type="pres">
      <dgm:prSet presAssocID="{A0A57399-5E6D-474F-858E-ABEF77C84FD2}" presName="linear" presStyleCnt="0">
        <dgm:presLayoutVars>
          <dgm:animLvl val="lvl"/>
          <dgm:resizeHandles val="exact"/>
        </dgm:presLayoutVars>
      </dgm:prSet>
      <dgm:spPr/>
    </dgm:pt>
    <dgm:pt modelId="{A9DC61B0-013F-481C-8975-92ED04EB750C}" type="pres">
      <dgm:prSet presAssocID="{AD481269-756E-4B15-B9A7-99EF33F016D3}" presName="parentText" presStyleLbl="node1" presStyleIdx="0" presStyleCnt="3">
        <dgm:presLayoutVars>
          <dgm:chMax val="0"/>
          <dgm:bulletEnabled val="1"/>
        </dgm:presLayoutVars>
      </dgm:prSet>
      <dgm:spPr/>
    </dgm:pt>
    <dgm:pt modelId="{C7C652A4-E17E-45DE-AB4A-B314C506F7F5}" type="pres">
      <dgm:prSet presAssocID="{F8DB84A2-40E8-4B69-9D86-70CF2833C6C9}" presName="spacer" presStyleCnt="0"/>
      <dgm:spPr/>
    </dgm:pt>
    <dgm:pt modelId="{7E4AA3A7-E8BD-40A3-9A9C-85A77D39341E}" type="pres">
      <dgm:prSet presAssocID="{39D38835-4075-445F-8CAF-B9E133A53470}" presName="parentText" presStyleLbl="node1" presStyleIdx="1" presStyleCnt="3">
        <dgm:presLayoutVars>
          <dgm:chMax val="0"/>
          <dgm:bulletEnabled val="1"/>
        </dgm:presLayoutVars>
      </dgm:prSet>
      <dgm:spPr/>
    </dgm:pt>
    <dgm:pt modelId="{F4FB8DF2-6589-492F-AEB1-7D6713D72FA3}" type="pres">
      <dgm:prSet presAssocID="{6F4D01D1-F081-4385-8474-EAD3DDC18677}" presName="spacer" presStyleCnt="0"/>
      <dgm:spPr/>
    </dgm:pt>
    <dgm:pt modelId="{65288EB1-5250-40C0-945A-73C803AF894E}" type="pres">
      <dgm:prSet presAssocID="{720702C8-282C-47FE-A3EF-CF96F785EE9C}" presName="parentText" presStyleLbl="node1" presStyleIdx="2" presStyleCnt="3">
        <dgm:presLayoutVars>
          <dgm:chMax val="0"/>
          <dgm:bulletEnabled val="1"/>
        </dgm:presLayoutVars>
      </dgm:prSet>
      <dgm:spPr/>
    </dgm:pt>
  </dgm:ptLst>
  <dgm:cxnLst>
    <dgm:cxn modelId="{FEC5EE03-515E-44E4-80EB-677E4ACD57CD}" type="presOf" srcId="{A0A57399-5E6D-474F-858E-ABEF77C84FD2}" destId="{5DE89916-9251-460E-AB20-49C8CE9CB4DD}" srcOrd="0" destOrd="0" presId="urn:microsoft.com/office/officeart/2005/8/layout/vList2"/>
    <dgm:cxn modelId="{6AFF7309-A09B-4E31-81C2-EFCBACC7305C}" srcId="{A0A57399-5E6D-474F-858E-ABEF77C84FD2}" destId="{39D38835-4075-445F-8CAF-B9E133A53470}" srcOrd="1" destOrd="0" parTransId="{B145B9CE-A26F-4D1F-B1E3-5529B3B13269}" sibTransId="{6F4D01D1-F081-4385-8474-EAD3DDC18677}"/>
    <dgm:cxn modelId="{749FF713-29B2-484A-AC77-DF0DA5FC19FE}" type="presOf" srcId="{AD481269-756E-4B15-B9A7-99EF33F016D3}" destId="{A9DC61B0-013F-481C-8975-92ED04EB750C}" srcOrd="0" destOrd="0" presId="urn:microsoft.com/office/officeart/2005/8/layout/vList2"/>
    <dgm:cxn modelId="{B91FE51D-4999-4A41-85FF-39AF3E6ACD92}" type="presOf" srcId="{720702C8-282C-47FE-A3EF-CF96F785EE9C}" destId="{65288EB1-5250-40C0-945A-73C803AF894E}" srcOrd="0" destOrd="0" presId="urn:microsoft.com/office/officeart/2005/8/layout/vList2"/>
    <dgm:cxn modelId="{0F5D874A-4BB3-480B-B28C-3C7CE04FB550}" type="presOf" srcId="{39D38835-4075-445F-8CAF-B9E133A53470}" destId="{7E4AA3A7-E8BD-40A3-9A9C-85A77D39341E}" srcOrd="0" destOrd="0" presId="urn:microsoft.com/office/officeart/2005/8/layout/vList2"/>
    <dgm:cxn modelId="{9D5DD796-EEB6-4134-8448-9834C6DBAB04}" srcId="{A0A57399-5E6D-474F-858E-ABEF77C84FD2}" destId="{AD481269-756E-4B15-B9A7-99EF33F016D3}" srcOrd="0" destOrd="0" parTransId="{3605955E-C25C-4EAB-8E68-A3AB3C4C8201}" sibTransId="{F8DB84A2-40E8-4B69-9D86-70CF2833C6C9}"/>
    <dgm:cxn modelId="{21CA84DF-F0AF-473C-80E7-5BA6509A8336}" srcId="{A0A57399-5E6D-474F-858E-ABEF77C84FD2}" destId="{720702C8-282C-47FE-A3EF-CF96F785EE9C}" srcOrd="2" destOrd="0" parTransId="{FBEF00AD-08ED-415B-A642-0ACA7B09D992}" sibTransId="{A9EB144C-A92C-4F04-8D72-915DC77E33DB}"/>
    <dgm:cxn modelId="{BB99ACFE-A49F-4AA1-AD73-81E38891A62B}" type="presParOf" srcId="{5DE89916-9251-460E-AB20-49C8CE9CB4DD}" destId="{A9DC61B0-013F-481C-8975-92ED04EB750C}" srcOrd="0" destOrd="0" presId="urn:microsoft.com/office/officeart/2005/8/layout/vList2"/>
    <dgm:cxn modelId="{D6AECF77-A106-4A06-9608-A1DDDB404319}" type="presParOf" srcId="{5DE89916-9251-460E-AB20-49C8CE9CB4DD}" destId="{C7C652A4-E17E-45DE-AB4A-B314C506F7F5}" srcOrd="1" destOrd="0" presId="urn:microsoft.com/office/officeart/2005/8/layout/vList2"/>
    <dgm:cxn modelId="{49213F09-17DA-4AFE-8070-76980BE0388F}" type="presParOf" srcId="{5DE89916-9251-460E-AB20-49C8CE9CB4DD}" destId="{7E4AA3A7-E8BD-40A3-9A9C-85A77D39341E}" srcOrd="2" destOrd="0" presId="urn:microsoft.com/office/officeart/2005/8/layout/vList2"/>
    <dgm:cxn modelId="{2FA3F142-9DBB-4D13-B9B1-295F5330540C}" type="presParOf" srcId="{5DE89916-9251-460E-AB20-49C8CE9CB4DD}" destId="{F4FB8DF2-6589-492F-AEB1-7D6713D72FA3}" srcOrd="3" destOrd="0" presId="urn:microsoft.com/office/officeart/2005/8/layout/vList2"/>
    <dgm:cxn modelId="{C693355E-FB8F-4539-AE3A-A29FAE05BBB6}" type="presParOf" srcId="{5DE89916-9251-460E-AB20-49C8CE9CB4DD}" destId="{65288EB1-5250-40C0-945A-73C803AF894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652368-1858-4229-B3C3-708D0016EEA0}"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5FBBFD9F-5860-4B67-9235-FBB42EC8A189}">
      <dgm:prSet/>
      <dgm:spPr/>
      <dgm:t>
        <a:bodyPr/>
        <a:lstStyle/>
        <a:p>
          <a:r>
            <a:rPr lang="en-GB" b="0"/>
            <a:t>confusion matrix is defined as a technique to calculate the performance of classification. The confusion matrix is also used to predict or summarise the result of the classification problem.</a:t>
          </a:r>
          <a:endParaRPr lang="en-US" b="0"/>
        </a:p>
      </dgm:t>
    </dgm:pt>
    <dgm:pt modelId="{81C1B472-B5D9-4A52-AC5C-1D8A33981F31}" type="parTrans" cxnId="{86B63CD2-753C-4C78-B452-299AA5DADF3D}">
      <dgm:prSet/>
      <dgm:spPr/>
      <dgm:t>
        <a:bodyPr/>
        <a:lstStyle/>
        <a:p>
          <a:endParaRPr lang="en-US"/>
        </a:p>
      </dgm:t>
    </dgm:pt>
    <dgm:pt modelId="{FB5B8F1D-5AD6-41A1-A93A-03739C42B383}" type="sibTrans" cxnId="{86B63CD2-753C-4C78-B452-299AA5DADF3D}">
      <dgm:prSet/>
      <dgm:spPr/>
      <dgm:t>
        <a:bodyPr/>
        <a:lstStyle/>
        <a:p>
          <a:endParaRPr lang="en-US"/>
        </a:p>
      </dgm:t>
    </dgm:pt>
    <dgm:pt modelId="{1430B43C-52F8-4E7D-879B-2E23B2EFA3CD}">
      <dgm:prSet/>
      <dgm:spPr/>
      <dgm:t>
        <a:bodyPr/>
        <a:lstStyle/>
        <a:p>
          <a:r>
            <a:rPr lang="en-GB"/>
            <a:t>The confusion matrix also predicted the number of correct and incorrect predictions of the classification model.</a:t>
          </a:r>
          <a:endParaRPr lang="en-US"/>
        </a:p>
      </dgm:t>
    </dgm:pt>
    <dgm:pt modelId="{3D8A9E76-5434-4056-8C0E-718A5488E8A1}" type="parTrans" cxnId="{7A43B467-0977-4FDA-86CE-A77061575064}">
      <dgm:prSet/>
      <dgm:spPr/>
      <dgm:t>
        <a:bodyPr/>
        <a:lstStyle/>
        <a:p>
          <a:endParaRPr lang="en-US"/>
        </a:p>
      </dgm:t>
    </dgm:pt>
    <dgm:pt modelId="{11D90FBD-728A-44CA-BFEF-F7588BE30F64}" type="sibTrans" cxnId="{7A43B467-0977-4FDA-86CE-A77061575064}">
      <dgm:prSet/>
      <dgm:spPr/>
      <dgm:t>
        <a:bodyPr/>
        <a:lstStyle/>
        <a:p>
          <a:endParaRPr lang="en-US"/>
        </a:p>
      </dgm:t>
    </dgm:pt>
    <dgm:pt modelId="{ABB9A5D4-8037-443C-99B5-B42756BFB7FF}" type="pres">
      <dgm:prSet presAssocID="{10652368-1858-4229-B3C3-708D0016EEA0}" presName="hierChild1" presStyleCnt="0">
        <dgm:presLayoutVars>
          <dgm:chPref val="1"/>
          <dgm:dir/>
          <dgm:animOne val="branch"/>
          <dgm:animLvl val="lvl"/>
          <dgm:resizeHandles/>
        </dgm:presLayoutVars>
      </dgm:prSet>
      <dgm:spPr/>
    </dgm:pt>
    <dgm:pt modelId="{CA7CC116-46A8-42EA-8395-E26EACE5DAFC}" type="pres">
      <dgm:prSet presAssocID="{5FBBFD9F-5860-4B67-9235-FBB42EC8A189}" presName="hierRoot1" presStyleCnt="0"/>
      <dgm:spPr/>
    </dgm:pt>
    <dgm:pt modelId="{DA940BA9-B835-4C2E-987B-4756B05490BC}" type="pres">
      <dgm:prSet presAssocID="{5FBBFD9F-5860-4B67-9235-FBB42EC8A189}" presName="composite" presStyleCnt="0"/>
      <dgm:spPr/>
    </dgm:pt>
    <dgm:pt modelId="{C0BE13A2-7D0A-4988-9AB2-FF5F0374D1C2}" type="pres">
      <dgm:prSet presAssocID="{5FBBFD9F-5860-4B67-9235-FBB42EC8A189}" presName="background" presStyleLbl="node0" presStyleIdx="0" presStyleCnt="2"/>
      <dgm:spPr/>
    </dgm:pt>
    <dgm:pt modelId="{D0735538-7414-4F2F-B1BA-5A3CD4A04F96}" type="pres">
      <dgm:prSet presAssocID="{5FBBFD9F-5860-4B67-9235-FBB42EC8A189}" presName="text" presStyleLbl="fgAcc0" presStyleIdx="0" presStyleCnt="2">
        <dgm:presLayoutVars>
          <dgm:chPref val="3"/>
        </dgm:presLayoutVars>
      </dgm:prSet>
      <dgm:spPr/>
    </dgm:pt>
    <dgm:pt modelId="{8757D69E-31F0-46B0-A1A9-EA4434CD1CAC}" type="pres">
      <dgm:prSet presAssocID="{5FBBFD9F-5860-4B67-9235-FBB42EC8A189}" presName="hierChild2" presStyleCnt="0"/>
      <dgm:spPr/>
    </dgm:pt>
    <dgm:pt modelId="{7DA5939A-ED06-4107-8690-660A65FF90F2}" type="pres">
      <dgm:prSet presAssocID="{1430B43C-52F8-4E7D-879B-2E23B2EFA3CD}" presName="hierRoot1" presStyleCnt="0"/>
      <dgm:spPr/>
    </dgm:pt>
    <dgm:pt modelId="{50D75F4C-4819-4103-A4AC-6A8EF52F90D8}" type="pres">
      <dgm:prSet presAssocID="{1430B43C-52F8-4E7D-879B-2E23B2EFA3CD}" presName="composite" presStyleCnt="0"/>
      <dgm:spPr/>
    </dgm:pt>
    <dgm:pt modelId="{8CAA6002-9D99-41A9-BE01-F15BF47808AD}" type="pres">
      <dgm:prSet presAssocID="{1430B43C-52F8-4E7D-879B-2E23B2EFA3CD}" presName="background" presStyleLbl="node0" presStyleIdx="1" presStyleCnt="2"/>
      <dgm:spPr/>
    </dgm:pt>
    <dgm:pt modelId="{2F0B974E-FFCF-4DC3-9DAC-2A12AFC42AED}" type="pres">
      <dgm:prSet presAssocID="{1430B43C-52F8-4E7D-879B-2E23B2EFA3CD}" presName="text" presStyleLbl="fgAcc0" presStyleIdx="1" presStyleCnt="2">
        <dgm:presLayoutVars>
          <dgm:chPref val="3"/>
        </dgm:presLayoutVars>
      </dgm:prSet>
      <dgm:spPr/>
    </dgm:pt>
    <dgm:pt modelId="{018D604F-1F30-4158-9640-96A07A0B7924}" type="pres">
      <dgm:prSet presAssocID="{1430B43C-52F8-4E7D-879B-2E23B2EFA3CD}" presName="hierChild2" presStyleCnt="0"/>
      <dgm:spPr/>
    </dgm:pt>
  </dgm:ptLst>
  <dgm:cxnLst>
    <dgm:cxn modelId="{7A43B467-0977-4FDA-86CE-A77061575064}" srcId="{10652368-1858-4229-B3C3-708D0016EEA0}" destId="{1430B43C-52F8-4E7D-879B-2E23B2EFA3CD}" srcOrd="1" destOrd="0" parTransId="{3D8A9E76-5434-4056-8C0E-718A5488E8A1}" sibTransId="{11D90FBD-728A-44CA-BFEF-F7588BE30F64}"/>
    <dgm:cxn modelId="{57E45074-2C17-4E4F-9B54-CD5761D42A9A}" type="presOf" srcId="{10652368-1858-4229-B3C3-708D0016EEA0}" destId="{ABB9A5D4-8037-443C-99B5-B42756BFB7FF}" srcOrd="0" destOrd="0" presId="urn:microsoft.com/office/officeart/2005/8/layout/hierarchy1"/>
    <dgm:cxn modelId="{1D7BB38C-F6D6-4747-B9A6-B4C71C3F33E2}" type="presOf" srcId="{1430B43C-52F8-4E7D-879B-2E23B2EFA3CD}" destId="{2F0B974E-FFCF-4DC3-9DAC-2A12AFC42AED}" srcOrd="0" destOrd="0" presId="urn:microsoft.com/office/officeart/2005/8/layout/hierarchy1"/>
    <dgm:cxn modelId="{86B63CD2-753C-4C78-B452-299AA5DADF3D}" srcId="{10652368-1858-4229-B3C3-708D0016EEA0}" destId="{5FBBFD9F-5860-4B67-9235-FBB42EC8A189}" srcOrd="0" destOrd="0" parTransId="{81C1B472-B5D9-4A52-AC5C-1D8A33981F31}" sibTransId="{FB5B8F1D-5AD6-41A1-A93A-03739C42B383}"/>
    <dgm:cxn modelId="{A11420E2-DEA2-4300-ABC8-DC0460ECA954}" type="presOf" srcId="{5FBBFD9F-5860-4B67-9235-FBB42EC8A189}" destId="{D0735538-7414-4F2F-B1BA-5A3CD4A04F96}" srcOrd="0" destOrd="0" presId="urn:microsoft.com/office/officeart/2005/8/layout/hierarchy1"/>
    <dgm:cxn modelId="{F9DB561D-1FBD-456E-BAF5-C1B3E79CA26C}" type="presParOf" srcId="{ABB9A5D4-8037-443C-99B5-B42756BFB7FF}" destId="{CA7CC116-46A8-42EA-8395-E26EACE5DAFC}" srcOrd="0" destOrd="0" presId="urn:microsoft.com/office/officeart/2005/8/layout/hierarchy1"/>
    <dgm:cxn modelId="{D5B809F9-00BB-4E2A-85E6-9155F49882DB}" type="presParOf" srcId="{CA7CC116-46A8-42EA-8395-E26EACE5DAFC}" destId="{DA940BA9-B835-4C2E-987B-4756B05490BC}" srcOrd="0" destOrd="0" presId="urn:microsoft.com/office/officeart/2005/8/layout/hierarchy1"/>
    <dgm:cxn modelId="{3F4BF7AF-9B5D-4C18-9E4F-97339D9DEBA8}" type="presParOf" srcId="{DA940BA9-B835-4C2E-987B-4756B05490BC}" destId="{C0BE13A2-7D0A-4988-9AB2-FF5F0374D1C2}" srcOrd="0" destOrd="0" presId="urn:microsoft.com/office/officeart/2005/8/layout/hierarchy1"/>
    <dgm:cxn modelId="{CF5B2265-BBCF-4C24-B29C-A6004E8E1698}" type="presParOf" srcId="{DA940BA9-B835-4C2E-987B-4756B05490BC}" destId="{D0735538-7414-4F2F-B1BA-5A3CD4A04F96}" srcOrd="1" destOrd="0" presId="urn:microsoft.com/office/officeart/2005/8/layout/hierarchy1"/>
    <dgm:cxn modelId="{A3CF6490-C3D2-4366-8D05-13E2AE55823E}" type="presParOf" srcId="{CA7CC116-46A8-42EA-8395-E26EACE5DAFC}" destId="{8757D69E-31F0-46B0-A1A9-EA4434CD1CAC}" srcOrd="1" destOrd="0" presId="urn:microsoft.com/office/officeart/2005/8/layout/hierarchy1"/>
    <dgm:cxn modelId="{97406E96-3B34-4755-8599-548B88AD1A44}" type="presParOf" srcId="{ABB9A5D4-8037-443C-99B5-B42756BFB7FF}" destId="{7DA5939A-ED06-4107-8690-660A65FF90F2}" srcOrd="1" destOrd="0" presId="urn:microsoft.com/office/officeart/2005/8/layout/hierarchy1"/>
    <dgm:cxn modelId="{AF3ABED2-71CF-49D0-BE4A-FAD969274A1E}" type="presParOf" srcId="{7DA5939A-ED06-4107-8690-660A65FF90F2}" destId="{50D75F4C-4819-4103-A4AC-6A8EF52F90D8}" srcOrd="0" destOrd="0" presId="urn:microsoft.com/office/officeart/2005/8/layout/hierarchy1"/>
    <dgm:cxn modelId="{3B35CB38-FD4E-4932-92C8-398B001050CA}" type="presParOf" srcId="{50D75F4C-4819-4103-A4AC-6A8EF52F90D8}" destId="{8CAA6002-9D99-41A9-BE01-F15BF47808AD}" srcOrd="0" destOrd="0" presId="urn:microsoft.com/office/officeart/2005/8/layout/hierarchy1"/>
    <dgm:cxn modelId="{24C4A41C-2C84-4BE4-AF3A-5BD810E3A08C}" type="presParOf" srcId="{50D75F4C-4819-4103-A4AC-6A8EF52F90D8}" destId="{2F0B974E-FFCF-4DC3-9DAC-2A12AFC42AED}" srcOrd="1" destOrd="0" presId="urn:microsoft.com/office/officeart/2005/8/layout/hierarchy1"/>
    <dgm:cxn modelId="{6B76EF20-1919-476D-9C99-A3FBEB18C850}" type="presParOf" srcId="{7DA5939A-ED06-4107-8690-660A65FF90F2}" destId="{018D604F-1F30-4158-9640-96A07A0B792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C8FB25-862E-41EA-B6D5-D5F7D348E201}"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02D9D337-A47D-46A0-BDAF-D3F4D2EF2C1E}">
      <dgm:prSet/>
      <dgm:spPr/>
      <dgm:t>
        <a:bodyPr/>
        <a:lstStyle/>
        <a:p>
          <a:r>
            <a:rPr lang="en-IN" u="none" dirty="0"/>
            <a:t>A credit score is a number between 300 and 850 that depicts a consumer's creditworthiness. The higher the score, the better a borrower looks to potential lenders. A credit score is based on </a:t>
          </a:r>
          <a:r>
            <a:rPr lang="en-IN" u="none" dirty="0">
              <a:solidFill>
                <a:schemeClr val="tx1"/>
              </a:solidFill>
            </a:rPr>
            <a:t>credit history</a:t>
          </a:r>
          <a:r>
            <a:rPr lang="en-IN" u="none" dirty="0"/>
            <a:t>: number of open accounts, total levels of debt, and repayment history, and other factors</a:t>
          </a:r>
          <a:endParaRPr lang="en-US" u="none" dirty="0"/>
        </a:p>
      </dgm:t>
    </dgm:pt>
    <dgm:pt modelId="{03BBE2CD-A8AB-4A94-A697-A9CBCFB2B4EC}" type="parTrans" cxnId="{36C227B6-A5EE-48A5-934D-C40C0DD2C3FE}">
      <dgm:prSet/>
      <dgm:spPr/>
      <dgm:t>
        <a:bodyPr/>
        <a:lstStyle/>
        <a:p>
          <a:endParaRPr lang="en-US"/>
        </a:p>
      </dgm:t>
    </dgm:pt>
    <dgm:pt modelId="{1ADBE7EB-D8F3-4C40-91FF-BF7D4773503F}" type="sibTrans" cxnId="{36C227B6-A5EE-48A5-934D-C40C0DD2C3FE}">
      <dgm:prSet/>
      <dgm:spPr/>
      <dgm:t>
        <a:bodyPr/>
        <a:lstStyle/>
        <a:p>
          <a:endParaRPr lang="en-US"/>
        </a:p>
      </dgm:t>
    </dgm:pt>
    <dgm:pt modelId="{82B67E29-40DA-41E1-AC3A-0139D54F21C5}">
      <dgm:prSet/>
      <dgm:spPr/>
      <dgm:t>
        <a:bodyPr/>
        <a:lstStyle/>
        <a:p>
          <a:r>
            <a:rPr lang="en-IN" dirty="0"/>
            <a:t>Lenders use credit scores to evaluate the probability that an individual will repay loans in a timely manner</a:t>
          </a:r>
          <a:endParaRPr lang="en-US" dirty="0"/>
        </a:p>
      </dgm:t>
    </dgm:pt>
    <dgm:pt modelId="{9A500561-79DF-453D-9CDF-4FC515DF2F73}" type="parTrans" cxnId="{8DBBCC61-8BF1-4ADE-8484-664CDB3927E2}">
      <dgm:prSet/>
      <dgm:spPr/>
      <dgm:t>
        <a:bodyPr/>
        <a:lstStyle/>
        <a:p>
          <a:endParaRPr lang="en-US"/>
        </a:p>
      </dgm:t>
    </dgm:pt>
    <dgm:pt modelId="{69345C5A-2AFF-44CC-9A5C-ED6BF7EDF01D}" type="sibTrans" cxnId="{8DBBCC61-8BF1-4ADE-8484-664CDB3927E2}">
      <dgm:prSet/>
      <dgm:spPr/>
      <dgm:t>
        <a:bodyPr/>
        <a:lstStyle/>
        <a:p>
          <a:endParaRPr lang="en-US"/>
        </a:p>
      </dgm:t>
    </dgm:pt>
    <dgm:pt modelId="{8A65612E-C7E2-45A9-BE55-42D6AEBE23C9}">
      <dgm:prSet/>
      <dgm:spPr/>
      <dgm:t>
        <a:bodyPr/>
        <a:lstStyle/>
        <a:p>
          <a:r>
            <a:rPr lang="en-IN" dirty="0"/>
            <a:t>People with credit scores below 640, for example, are generally considered to be subprime borrowers conversely, a credit score of 700 or above is generally considered good </a:t>
          </a:r>
          <a:endParaRPr lang="en-US" dirty="0"/>
        </a:p>
      </dgm:t>
    </dgm:pt>
    <dgm:pt modelId="{36B55BB9-88D1-4D07-B650-9E940B8BEECB}" type="parTrans" cxnId="{C41D071C-6192-49CC-8397-621271F9A6BD}">
      <dgm:prSet/>
      <dgm:spPr/>
      <dgm:t>
        <a:bodyPr/>
        <a:lstStyle/>
        <a:p>
          <a:endParaRPr lang="en-US"/>
        </a:p>
      </dgm:t>
    </dgm:pt>
    <dgm:pt modelId="{7D557BE8-A163-4E34-9473-51FCD6D3C6FF}" type="sibTrans" cxnId="{C41D071C-6192-49CC-8397-621271F9A6BD}">
      <dgm:prSet/>
      <dgm:spPr/>
      <dgm:t>
        <a:bodyPr/>
        <a:lstStyle/>
        <a:p>
          <a:endParaRPr lang="en-US"/>
        </a:p>
      </dgm:t>
    </dgm:pt>
    <dgm:pt modelId="{A3E1355C-3C6D-4EAD-BF3F-1E6DBB9A8C7F}" type="pres">
      <dgm:prSet presAssocID="{D8C8FB25-862E-41EA-B6D5-D5F7D348E201}" presName="vert0" presStyleCnt="0">
        <dgm:presLayoutVars>
          <dgm:dir/>
          <dgm:animOne val="branch"/>
          <dgm:animLvl val="lvl"/>
        </dgm:presLayoutVars>
      </dgm:prSet>
      <dgm:spPr/>
    </dgm:pt>
    <dgm:pt modelId="{62A335FF-8F45-48E7-BC09-CDC3BA233D9D}" type="pres">
      <dgm:prSet presAssocID="{02D9D337-A47D-46A0-BDAF-D3F4D2EF2C1E}" presName="thickLine" presStyleLbl="alignNode1" presStyleIdx="0" presStyleCnt="3"/>
      <dgm:spPr/>
    </dgm:pt>
    <dgm:pt modelId="{794C0522-90EF-4B24-8C92-F7EC7365BBC9}" type="pres">
      <dgm:prSet presAssocID="{02D9D337-A47D-46A0-BDAF-D3F4D2EF2C1E}" presName="horz1" presStyleCnt="0"/>
      <dgm:spPr/>
    </dgm:pt>
    <dgm:pt modelId="{B8FCEA5A-A6E1-47B2-B6A2-DA3DB189DBBA}" type="pres">
      <dgm:prSet presAssocID="{02D9D337-A47D-46A0-BDAF-D3F4D2EF2C1E}" presName="tx1" presStyleLbl="revTx" presStyleIdx="0" presStyleCnt="3"/>
      <dgm:spPr/>
    </dgm:pt>
    <dgm:pt modelId="{8701B6A1-5CFB-4EBE-8E27-0D2A680ED5E0}" type="pres">
      <dgm:prSet presAssocID="{02D9D337-A47D-46A0-BDAF-D3F4D2EF2C1E}" presName="vert1" presStyleCnt="0"/>
      <dgm:spPr/>
    </dgm:pt>
    <dgm:pt modelId="{F91CFB20-28DE-4759-989A-74A0387291B0}" type="pres">
      <dgm:prSet presAssocID="{82B67E29-40DA-41E1-AC3A-0139D54F21C5}" presName="thickLine" presStyleLbl="alignNode1" presStyleIdx="1" presStyleCnt="3"/>
      <dgm:spPr/>
    </dgm:pt>
    <dgm:pt modelId="{F64D991C-184C-4CA1-B207-D76E04855F09}" type="pres">
      <dgm:prSet presAssocID="{82B67E29-40DA-41E1-AC3A-0139D54F21C5}" presName="horz1" presStyleCnt="0"/>
      <dgm:spPr/>
    </dgm:pt>
    <dgm:pt modelId="{B232DE98-656A-4811-9282-B7EF16A53864}" type="pres">
      <dgm:prSet presAssocID="{82B67E29-40DA-41E1-AC3A-0139D54F21C5}" presName="tx1" presStyleLbl="revTx" presStyleIdx="1" presStyleCnt="3" custScaleY="84230"/>
      <dgm:spPr/>
    </dgm:pt>
    <dgm:pt modelId="{5DAA6048-1B73-4B84-8C21-5653583175A2}" type="pres">
      <dgm:prSet presAssocID="{82B67E29-40DA-41E1-AC3A-0139D54F21C5}" presName="vert1" presStyleCnt="0"/>
      <dgm:spPr/>
    </dgm:pt>
    <dgm:pt modelId="{18E2451F-DDAD-48DC-86D1-69CA1EDD08F4}" type="pres">
      <dgm:prSet presAssocID="{8A65612E-C7E2-45A9-BE55-42D6AEBE23C9}" presName="thickLine" presStyleLbl="alignNode1" presStyleIdx="2" presStyleCnt="3"/>
      <dgm:spPr/>
    </dgm:pt>
    <dgm:pt modelId="{3B069017-836A-4DAE-84F9-6735C05BB1AE}" type="pres">
      <dgm:prSet presAssocID="{8A65612E-C7E2-45A9-BE55-42D6AEBE23C9}" presName="horz1" presStyleCnt="0"/>
      <dgm:spPr/>
    </dgm:pt>
    <dgm:pt modelId="{93C3A903-6813-4A60-8B38-8F5C5CF7E38E}" type="pres">
      <dgm:prSet presAssocID="{8A65612E-C7E2-45A9-BE55-42D6AEBE23C9}" presName="tx1" presStyleLbl="revTx" presStyleIdx="2" presStyleCnt="3"/>
      <dgm:spPr/>
    </dgm:pt>
    <dgm:pt modelId="{121B5AEB-D039-4DEB-91CD-AF21C8998A04}" type="pres">
      <dgm:prSet presAssocID="{8A65612E-C7E2-45A9-BE55-42D6AEBE23C9}" presName="vert1" presStyleCnt="0"/>
      <dgm:spPr/>
    </dgm:pt>
  </dgm:ptLst>
  <dgm:cxnLst>
    <dgm:cxn modelId="{C41D071C-6192-49CC-8397-621271F9A6BD}" srcId="{D8C8FB25-862E-41EA-B6D5-D5F7D348E201}" destId="{8A65612E-C7E2-45A9-BE55-42D6AEBE23C9}" srcOrd="2" destOrd="0" parTransId="{36B55BB9-88D1-4D07-B650-9E940B8BEECB}" sibTransId="{7D557BE8-A163-4E34-9473-51FCD6D3C6FF}"/>
    <dgm:cxn modelId="{8DBBCC61-8BF1-4ADE-8484-664CDB3927E2}" srcId="{D8C8FB25-862E-41EA-B6D5-D5F7D348E201}" destId="{82B67E29-40DA-41E1-AC3A-0139D54F21C5}" srcOrd="1" destOrd="0" parTransId="{9A500561-79DF-453D-9CDF-4FC515DF2F73}" sibTransId="{69345C5A-2AFF-44CC-9A5C-ED6BF7EDF01D}"/>
    <dgm:cxn modelId="{7D75D770-D7AD-4B6A-BFC2-E76521567B66}" type="presOf" srcId="{82B67E29-40DA-41E1-AC3A-0139D54F21C5}" destId="{B232DE98-656A-4811-9282-B7EF16A53864}" srcOrd="0" destOrd="0" presId="urn:microsoft.com/office/officeart/2008/layout/LinedList"/>
    <dgm:cxn modelId="{7677AD81-7CD9-40A4-A8A4-5C2711029BA4}" type="presOf" srcId="{8A65612E-C7E2-45A9-BE55-42D6AEBE23C9}" destId="{93C3A903-6813-4A60-8B38-8F5C5CF7E38E}" srcOrd="0" destOrd="0" presId="urn:microsoft.com/office/officeart/2008/layout/LinedList"/>
    <dgm:cxn modelId="{899B7A91-F43E-47A6-A203-8E34D1CA7AF5}" type="presOf" srcId="{D8C8FB25-862E-41EA-B6D5-D5F7D348E201}" destId="{A3E1355C-3C6D-4EAD-BF3F-1E6DBB9A8C7F}" srcOrd="0" destOrd="0" presId="urn:microsoft.com/office/officeart/2008/layout/LinedList"/>
    <dgm:cxn modelId="{36C227B6-A5EE-48A5-934D-C40C0DD2C3FE}" srcId="{D8C8FB25-862E-41EA-B6D5-D5F7D348E201}" destId="{02D9D337-A47D-46A0-BDAF-D3F4D2EF2C1E}" srcOrd="0" destOrd="0" parTransId="{03BBE2CD-A8AB-4A94-A697-A9CBCFB2B4EC}" sibTransId="{1ADBE7EB-D8F3-4C40-91FF-BF7D4773503F}"/>
    <dgm:cxn modelId="{A1C17CCC-2B46-4134-9DA9-7D075F494FB9}" type="presOf" srcId="{02D9D337-A47D-46A0-BDAF-D3F4D2EF2C1E}" destId="{B8FCEA5A-A6E1-47B2-B6A2-DA3DB189DBBA}" srcOrd="0" destOrd="0" presId="urn:microsoft.com/office/officeart/2008/layout/LinedList"/>
    <dgm:cxn modelId="{CFD8B987-22BE-4CEF-95F9-EFF4B60BADB1}" type="presParOf" srcId="{A3E1355C-3C6D-4EAD-BF3F-1E6DBB9A8C7F}" destId="{62A335FF-8F45-48E7-BC09-CDC3BA233D9D}" srcOrd="0" destOrd="0" presId="urn:microsoft.com/office/officeart/2008/layout/LinedList"/>
    <dgm:cxn modelId="{B70A262F-B7AD-474D-A20A-F7FF0467DC0E}" type="presParOf" srcId="{A3E1355C-3C6D-4EAD-BF3F-1E6DBB9A8C7F}" destId="{794C0522-90EF-4B24-8C92-F7EC7365BBC9}" srcOrd="1" destOrd="0" presId="urn:microsoft.com/office/officeart/2008/layout/LinedList"/>
    <dgm:cxn modelId="{E21F088D-3418-44BE-B719-7E4800D0202E}" type="presParOf" srcId="{794C0522-90EF-4B24-8C92-F7EC7365BBC9}" destId="{B8FCEA5A-A6E1-47B2-B6A2-DA3DB189DBBA}" srcOrd="0" destOrd="0" presId="urn:microsoft.com/office/officeart/2008/layout/LinedList"/>
    <dgm:cxn modelId="{855464A9-9A1D-472C-A2A6-1EEA62F85387}" type="presParOf" srcId="{794C0522-90EF-4B24-8C92-F7EC7365BBC9}" destId="{8701B6A1-5CFB-4EBE-8E27-0D2A680ED5E0}" srcOrd="1" destOrd="0" presId="urn:microsoft.com/office/officeart/2008/layout/LinedList"/>
    <dgm:cxn modelId="{44D6D8D7-26FA-47AB-A51F-90EAE3E3A02C}" type="presParOf" srcId="{A3E1355C-3C6D-4EAD-BF3F-1E6DBB9A8C7F}" destId="{F91CFB20-28DE-4759-989A-74A0387291B0}" srcOrd="2" destOrd="0" presId="urn:microsoft.com/office/officeart/2008/layout/LinedList"/>
    <dgm:cxn modelId="{B283905B-40D4-4033-B7A5-7596F7A2ADAC}" type="presParOf" srcId="{A3E1355C-3C6D-4EAD-BF3F-1E6DBB9A8C7F}" destId="{F64D991C-184C-4CA1-B207-D76E04855F09}" srcOrd="3" destOrd="0" presId="urn:microsoft.com/office/officeart/2008/layout/LinedList"/>
    <dgm:cxn modelId="{28C69444-15AE-4309-9EEF-5107D9D1EB63}" type="presParOf" srcId="{F64D991C-184C-4CA1-B207-D76E04855F09}" destId="{B232DE98-656A-4811-9282-B7EF16A53864}" srcOrd="0" destOrd="0" presId="urn:microsoft.com/office/officeart/2008/layout/LinedList"/>
    <dgm:cxn modelId="{DED52A05-C530-4B30-80AC-3A89FAD75B08}" type="presParOf" srcId="{F64D991C-184C-4CA1-B207-D76E04855F09}" destId="{5DAA6048-1B73-4B84-8C21-5653583175A2}" srcOrd="1" destOrd="0" presId="urn:microsoft.com/office/officeart/2008/layout/LinedList"/>
    <dgm:cxn modelId="{1E82D2DC-FDA0-4A0F-8FB1-17C11BC65B90}" type="presParOf" srcId="{A3E1355C-3C6D-4EAD-BF3F-1E6DBB9A8C7F}" destId="{18E2451F-DDAD-48DC-86D1-69CA1EDD08F4}" srcOrd="4" destOrd="0" presId="urn:microsoft.com/office/officeart/2008/layout/LinedList"/>
    <dgm:cxn modelId="{1FF7A919-BF56-46B4-84FE-47206291C3C6}" type="presParOf" srcId="{A3E1355C-3C6D-4EAD-BF3F-1E6DBB9A8C7F}" destId="{3B069017-836A-4DAE-84F9-6735C05BB1AE}" srcOrd="5" destOrd="0" presId="urn:microsoft.com/office/officeart/2008/layout/LinedList"/>
    <dgm:cxn modelId="{3DFDF406-D10A-4E5A-B5A7-39B1F0615D8A}" type="presParOf" srcId="{3B069017-836A-4DAE-84F9-6735C05BB1AE}" destId="{93C3A903-6813-4A60-8B38-8F5C5CF7E38E}" srcOrd="0" destOrd="0" presId="urn:microsoft.com/office/officeart/2008/layout/LinedList"/>
    <dgm:cxn modelId="{12901E0E-8601-4CFE-8456-6E51FE1EA907}" type="presParOf" srcId="{3B069017-836A-4DAE-84F9-6735C05BB1AE}" destId="{121B5AEB-D039-4DEB-91CD-AF21C8998A0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A335FF-8F45-48E7-BC09-CDC3BA233D9D}">
      <dsp:nvSpPr>
        <dsp:cNvPr id="0" name=""/>
        <dsp:cNvSpPr/>
      </dsp:nvSpPr>
      <dsp:spPr>
        <a:xfrm>
          <a:off x="0" y="2909"/>
          <a:ext cx="449642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FCEA5A-A6E1-47B2-B6A2-DA3DB189DBBA}">
      <dsp:nvSpPr>
        <dsp:cNvPr id="0" name=""/>
        <dsp:cNvSpPr/>
      </dsp:nvSpPr>
      <dsp:spPr>
        <a:xfrm>
          <a:off x="0" y="2909"/>
          <a:ext cx="4496426" cy="1983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Binning is a way to group a number of more or less continuous values into a smaller number of "bins".</a:t>
          </a:r>
        </a:p>
      </dsp:txBody>
      <dsp:txXfrm>
        <a:off x="0" y="2909"/>
        <a:ext cx="4496426" cy="1983990"/>
      </dsp:txXfrm>
    </dsp:sp>
    <dsp:sp modelId="{F91CFB20-28DE-4759-989A-74A0387291B0}">
      <dsp:nvSpPr>
        <dsp:cNvPr id="0" name=""/>
        <dsp:cNvSpPr/>
      </dsp:nvSpPr>
      <dsp:spPr>
        <a:xfrm>
          <a:off x="0" y="1986899"/>
          <a:ext cx="4496426"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32DE98-656A-4811-9282-B7EF16A53864}">
      <dsp:nvSpPr>
        <dsp:cNvPr id="0" name=""/>
        <dsp:cNvSpPr/>
      </dsp:nvSpPr>
      <dsp:spPr>
        <a:xfrm>
          <a:off x="0" y="1986899"/>
          <a:ext cx="4496426" cy="1983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There is also an option to group categorical values into bins. This is useful when we have more categorical values in a column than you find necessary.</a:t>
          </a:r>
        </a:p>
      </dsp:txBody>
      <dsp:txXfrm>
        <a:off x="0" y="1986899"/>
        <a:ext cx="4496426" cy="1983990"/>
      </dsp:txXfrm>
    </dsp:sp>
    <dsp:sp modelId="{18E2451F-DDAD-48DC-86D1-69CA1EDD08F4}">
      <dsp:nvSpPr>
        <dsp:cNvPr id="0" name=""/>
        <dsp:cNvSpPr/>
      </dsp:nvSpPr>
      <dsp:spPr>
        <a:xfrm>
          <a:off x="0" y="3970889"/>
          <a:ext cx="4496426"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C3A903-6813-4A60-8B38-8F5C5CF7E38E}">
      <dsp:nvSpPr>
        <dsp:cNvPr id="0" name=""/>
        <dsp:cNvSpPr/>
      </dsp:nvSpPr>
      <dsp:spPr>
        <a:xfrm>
          <a:off x="0" y="3970889"/>
          <a:ext cx="4496426" cy="1983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In simpler words, Data binning  is a data pre-processing method used to minimize the effects of small observation errors. The original data values are divided into small intervals known as bins and then they are replaced by a general value calculated for that bin.</a:t>
          </a:r>
        </a:p>
      </dsp:txBody>
      <dsp:txXfrm>
        <a:off x="0" y="3970889"/>
        <a:ext cx="4496426" cy="19839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C61B0-013F-481C-8975-92ED04EB750C}">
      <dsp:nvSpPr>
        <dsp:cNvPr id="0" name=""/>
        <dsp:cNvSpPr/>
      </dsp:nvSpPr>
      <dsp:spPr>
        <a:xfrm>
          <a:off x="0" y="83295"/>
          <a:ext cx="6192319" cy="147957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i="1" kern="1200" dirty="0"/>
            <a:t>Positive WOE means Distribution of Goods &gt; Distribution of Bads</a:t>
          </a:r>
          <a:br>
            <a:rPr lang="en-US" sz="2100" i="1" kern="1200" dirty="0"/>
          </a:br>
          <a:endParaRPr lang="en-US" sz="2100" kern="1200" dirty="0"/>
        </a:p>
      </dsp:txBody>
      <dsp:txXfrm>
        <a:off x="72227" y="155522"/>
        <a:ext cx="6047865" cy="1335120"/>
      </dsp:txXfrm>
    </dsp:sp>
    <dsp:sp modelId="{7E4AA3A7-E8BD-40A3-9A9C-85A77D39341E}">
      <dsp:nvSpPr>
        <dsp:cNvPr id="0" name=""/>
        <dsp:cNvSpPr/>
      </dsp:nvSpPr>
      <dsp:spPr>
        <a:xfrm>
          <a:off x="0" y="1623350"/>
          <a:ext cx="6192319" cy="147957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i="1" kern="1200" dirty="0"/>
            <a:t>Negative WOE means Distribution of Goods &lt; Distribution of Bads</a:t>
          </a:r>
          <a:r>
            <a:rPr lang="en-US" sz="2100" i="1" kern="1200" dirty="0">
              <a:latin typeface="Calibri Light" panose="020F0302020204030204"/>
            </a:rPr>
            <a:t>.</a:t>
          </a:r>
          <a:endParaRPr lang="en-US" sz="2100" kern="1200" dirty="0"/>
        </a:p>
      </dsp:txBody>
      <dsp:txXfrm>
        <a:off x="72227" y="1695577"/>
        <a:ext cx="6047865" cy="1335120"/>
      </dsp:txXfrm>
    </dsp:sp>
    <dsp:sp modelId="{65288EB1-5250-40C0-945A-73C803AF894E}">
      <dsp:nvSpPr>
        <dsp:cNvPr id="0" name=""/>
        <dsp:cNvSpPr/>
      </dsp:nvSpPr>
      <dsp:spPr>
        <a:xfrm>
          <a:off x="0" y="3163405"/>
          <a:ext cx="6192319" cy="147957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i="0" kern="1200" dirty="0">
              <a:latin typeface="Calibri Light" panose="020F0302020204030204"/>
            </a:rPr>
            <a:t>Weight</a:t>
          </a:r>
          <a:r>
            <a:rPr lang="en-US" sz="2100" i="0" kern="1200" dirty="0"/>
            <a:t> of Evidence (WOE) helps to transform a continuous independent variable into a set of groups or bins based on similarity of dependent variable distribution i.e. number of events and non-events.</a:t>
          </a:r>
        </a:p>
      </dsp:txBody>
      <dsp:txXfrm>
        <a:off x="72227" y="3235632"/>
        <a:ext cx="6047865" cy="1335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E13A2-7D0A-4988-9AB2-FF5F0374D1C2}">
      <dsp:nvSpPr>
        <dsp:cNvPr id="0" name=""/>
        <dsp:cNvSpPr/>
      </dsp:nvSpPr>
      <dsp:spPr>
        <a:xfrm>
          <a:off x="1346" y="67375"/>
          <a:ext cx="4725823" cy="3000898"/>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735538-7414-4F2F-B1BA-5A3CD4A04F96}">
      <dsp:nvSpPr>
        <dsp:cNvPr id="0" name=""/>
        <dsp:cNvSpPr/>
      </dsp:nvSpPr>
      <dsp:spPr>
        <a:xfrm>
          <a:off x="526437" y="566212"/>
          <a:ext cx="4725823" cy="3000898"/>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b="0" kern="1200"/>
            <a:t>confusion matrix is defined as a technique to calculate the performance of classification. The confusion matrix is also used to predict or summarise the result of the classification problem.</a:t>
          </a:r>
          <a:endParaRPr lang="en-US" sz="2600" b="0" kern="1200"/>
        </a:p>
      </dsp:txBody>
      <dsp:txXfrm>
        <a:off x="614330" y="654105"/>
        <a:ext cx="4550037" cy="2825112"/>
      </dsp:txXfrm>
    </dsp:sp>
    <dsp:sp modelId="{8CAA6002-9D99-41A9-BE01-F15BF47808AD}">
      <dsp:nvSpPr>
        <dsp:cNvPr id="0" name=""/>
        <dsp:cNvSpPr/>
      </dsp:nvSpPr>
      <dsp:spPr>
        <a:xfrm>
          <a:off x="5777353" y="67375"/>
          <a:ext cx="4725823" cy="3000898"/>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0B974E-FFCF-4DC3-9DAC-2A12AFC42AED}">
      <dsp:nvSpPr>
        <dsp:cNvPr id="0" name=""/>
        <dsp:cNvSpPr/>
      </dsp:nvSpPr>
      <dsp:spPr>
        <a:xfrm>
          <a:off x="6302444" y="566212"/>
          <a:ext cx="4725823" cy="3000898"/>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a:t>The confusion matrix also predicted the number of correct and incorrect predictions of the classification model.</a:t>
          </a:r>
          <a:endParaRPr lang="en-US" sz="2600" kern="1200"/>
        </a:p>
      </dsp:txBody>
      <dsp:txXfrm>
        <a:off x="6390337" y="654105"/>
        <a:ext cx="4550037" cy="28251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A335FF-8F45-48E7-BC09-CDC3BA233D9D}">
      <dsp:nvSpPr>
        <dsp:cNvPr id="0" name=""/>
        <dsp:cNvSpPr/>
      </dsp:nvSpPr>
      <dsp:spPr>
        <a:xfrm>
          <a:off x="0" y="2245"/>
          <a:ext cx="449642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FCEA5A-A6E1-47B2-B6A2-DA3DB189DBBA}">
      <dsp:nvSpPr>
        <dsp:cNvPr id="0" name=""/>
        <dsp:cNvSpPr/>
      </dsp:nvSpPr>
      <dsp:spPr>
        <a:xfrm>
          <a:off x="0" y="2245"/>
          <a:ext cx="4496426" cy="2094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u="none" kern="1200" dirty="0"/>
            <a:t>A credit score is a number between 300 and 850 that depicts a consumer's creditworthiness. The higher the score, the better a borrower looks to potential lenders. A credit score is based on </a:t>
          </a:r>
          <a:r>
            <a:rPr lang="en-IN" sz="1800" u="none" kern="1200" dirty="0">
              <a:solidFill>
                <a:schemeClr val="tx1"/>
              </a:solidFill>
            </a:rPr>
            <a:t>credit history</a:t>
          </a:r>
          <a:r>
            <a:rPr lang="en-IN" sz="1800" u="none" kern="1200" dirty="0"/>
            <a:t>: number of open accounts, total levels of debt, and repayment history, and other factors</a:t>
          </a:r>
          <a:endParaRPr lang="en-US" sz="1800" u="none" kern="1200" dirty="0"/>
        </a:p>
      </dsp:txBody>
      <dsp:txXfrm>
        <a:off x="0" y="2245"/>
        <a:ext cx="4496426" cy="2094535"/>
      </dsp:txXfrm>
    </dsp:sp>
    <dsp:sp modelId="{F91CFB20-28DE-4759-989A-74A0387291B0}">
      <dsp:nvSpPr>
        <dsp:cNvPr id="0" name=""/>
        <dsp:cNvSpPr/>
      </dsp:nvSpPr>
      <dsp:spPr>
        <a:xfrm>
          <a:off x="0" y="2096781"/>
          <a:ext cx="4496426"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32DE98-656A-4811-9282-B7EF16A53864}">
      <dsp:nvSpPr>
        <dsp:cNvPr id="0" name=""/>
        <dsp:cNvSpPr/>
      </dsp:nvSpPr>
      <dsp:spPr>
        <a:xfrm>
          <a:off x="0" y="2096781"/>
          <a:ext cx="4496426" cy="1764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dirty="0"/>
            <a:t>Lenders use credit scores to evaluate the probability that an individual will repay loans in a timely manner</a:t>
          </a:r>
          <a:endParaRPr lang="en-US" sz="1800" kern="1200" dirty="0"/>
        </a:p>
      </dsp:txBody>
      <dsp:txXfrm>
        <a:off x="0" y="2096781"/>
        <a:ext cx="4496426" cy="1764226"/>
      </dsp:txXfrm>
    </dsp:sp>
    <dsp:sp modelId="{18E2451F-DDAD-48DC-86D1-69CA1EDD08F4}">
      <dsp:nvSpPr>
        <dsp:cNvPr id="0" name=""/>
        <dsp:cNvSpPr/>
      </dsp:nvSpPr>
      <dsp:spPr>
        <a:xfrm>
          <a:off x="0" y="3861007"/>
          <a:ext cx="4496426"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C3A903-6813-4A60-8B38-8F5C5CF7E38E}">
      <dsp:nvSpPr>
        <dsp:cNvPr id="0" name=""/>
        <dsp:cNvSpPr/>
      </dsp:nvSpPr>
      <dsp:spPr>
        <a:xfrm>
          <a:off x="0" y="3861007"/>
          <a:ext cx="4496426" cy="2094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dirty="0"/>
            <a:t>People with credit scores below 640, for example, are generally considered to be subprime borrowers conversely, a credit score of 700 or above is generally considered good </a:t>
          </a:r>
          <a:endParaRPr lang="en-US" sz="1800" kern="1200" dirty="0"/>
        </a:p>
      </dsp:txBody>
      <dsp:txXfrm>
        <a:off x="0" y="3861007"/>
        <a:ext cx="4496426" cy="209453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4B722A-7A1E-4577-9B26-3FAE8DD7E9F3}" type="datetimeFigureOut">
              <a:rPr lang="en-IN" smtClean="0"/>
              <a:t>24-07-2022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E3389B-AF36-4EFD-BBCC-8DBEBCE6467A}" type="slidenum">
              <a:rPr lang="en-IN" smtClean="0"/>
              <a:t>‹#›</a:t>
            </a:fld>
            <a:endParaRPr lang="en-IN"/>
          </a:p>
        </p:txBody>
      </p:sp>
    </p:spTree>
    <p:extLst>
      <p:ext uri="{BB962C8B-B14F-4D97-AF65-F5344CB8AC3E}">
        <p14:creationId xmlns:p14="http://schemas.microsoft.com/office/powerpoint/2010/main" val="2355891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3e1945b8a3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3e1945b8a3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3e1945b8a3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3e1945b8a3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3e1945b8a3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3e1945b8a3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3e1945b8a3_1_1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3e1945b8a3_1_1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3e1945b8a3_1_1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3e1945b8a3_1_1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3e1945b8a3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3e1945b8a3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3e1945b8a3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3e1945b8a3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3e1945b8a3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3e1945b8a3_0_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3e1945b8a3_0_6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3e1945b8a3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e1945b8a3_0_1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e1945b8a3_0_1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3e1945b8a3_0_1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3e1945b8a3_0_1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e1945b8a3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3e1945b8a3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3e1945b8a3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3e1945b8a3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7/24/2022</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584080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7/24/2022</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242217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7/24/2022</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866952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7/24/2022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965993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7/24/2022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067971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7/24/2022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794625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302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7/24/2022</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994852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7/24/2022</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14390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01981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7/24/2022</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116312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97C46-7767-B190-7A4E-B226947283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B81CEDB-488B-BDD5-2A93-1D1823FA17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9B3DA2F-013C-9AAC-F261-3674702FE918}"/>
              </a:ext>
            </a:extLst>
          </p:cNvPr>
          <p:cNvSpPr>
            <a:spLocks noGrp="1"/>
          </p:cNvSpPr>
          <p:nvPr>
            <p:ph type="dt" sz="half" idx="10"/>
          </p:nvPr>
        </p:nvSpPr>
        <p:spPr/>
        <p:txBody>
          <a:bodyPr/>
          <a:lstStyle/>
          <a:p>
            <a:fld id="{40040AB9-C258-4E96-A24B-E3CA0310EB2D}" type="datetimeFigureOut">
              <a:rPr lang="en-IN" smtClean="0"/>
              <a:t>24-07-2022</a:t>
            </a:fld>
            <a:endParaRPr lang="en-IN"/>
          </a:p>
        </p:txBody>
      </p:sp>
      <p:sp>
        <p:nvSpPr>
          <p:cNvPr id="5" name="Footer Placeholder 4">
            <a:extLst>
              <a:ext uri="{FF2B5EF4-FFF2-40B4-BE49-F238E27FC236}">
                <a16:creationId xmlns:a16="http://schemas.microsoft.com/office/drawing/2014/main" id="{AE75756B-C7F8-8EA3-95AC-2F86043076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C64AE0-EC6D-EAFD-889F-5DC26487EC8F}"/>
              </a:ext>
            </a:extLst>
          </p:cNvPr>
          <p:cNvSpPr>
            <a:spLocks noGrp="1"/>
          </p:cNvSpPr>
          <p:nvPr>
            <p:ph type="sldNum" sz="quarter" idx="12"/>
          </p:nvPr>
        </p:nvSpPr>
        <p:spPr/>
        <p:txBody>
          <a:bodyPr/>
          <a:lstStyle/>
          <a:p>
            <a:fld id="{33B49060-B17C-4607-96B3-5FD62B44C2B4}" type="slidenum">
              <a:rPr lang="en-IN" smtClean="0"/>
              <a:t>‹#›</a:t>
            </a:fld>
            <a:endParaRPr lang="en-IN"/>
          </a:p>
        </p:txBody>
      </p:sp>
    </p:spTree>
    <p:extLst>
      <p:ext uri="{BB962C8B-B14F-4D97-AF65-F5344CB8AC3E}">
        <p14:creationId xmlns:p14="http://schemas.microsoft.com/office/powerpoint/2010/main" val="2267708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82AD9-0B96-7DA2-656F-886B81C2E56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410CEE1-E0EE-2A79-46CB-1ED61635D4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D23414-61B2-F6CC-48D1-BDE971961D58}"/>
              </a:ext>
            </a:extLst>
          </p:cNvPr>
          <p:cNvSpPr>
            <a:spLocks noGrp="1"/>
          </p:cNvSpPr>
          <p:nvPr>
            <p:ph type="dt" sz="half" idx="10"/>
          </p:nvPr>
        </p:nvSpPr>
        <p:spPr/>
        <p:txBody>
          <a:bodyPr/>
          <a:lstStyle/>
          <a:p>
            <a:fld id="{40040AB9-C258-4E96-A24B-E3CA0310EB2D}" type="datetimeFigureOut">
              <a:rPr lang="en-IN" smtClean="0"/>
              <a:t>24-07-2022</a:t>
            </a:fld>
            <a:endParaRPr lang="en-IN"/>
          </a:p>
        </p:txBody>
      </p:sp>
      <p:sp>
        <p:nvSpPr>
          <p:cNvPr id="5" name="Footer Placeholder 4">
            <a:extLst>
              <a:ext uri="{FF2B5EF4-FFF2-40B4-BE49-F238E27FC236}">
                <a16:creationId xmlns:a16="http://schemas.microsoft.com/office/drawing/2014/main" id="{60F56DBD-4ED4-3D37-ED8D-81FEB9DCB0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2BE248-7C5F-7D54-5E7C-A1A2F0839C6A}"/>
              </a:ext>
            </a:extLst>
          </p:cNvPr>
          <p:cNvSpPr>
            <a:spLocks noGrp="1"/>
          </p:cNvSpPr>
          <p:nvPr>
            <p:ph type="sldNum" sz="quarter" idx="12"/>
          </p:nvPr>
        </p:nvSpPr>
        <p:spPr/>
        <p:txBody>
          <a:bodyPr/>
          <a:lstStyle/>
          <a:p>
            <a:fld id="{33B49060-B17C-4607-96B3-5FD62B44C2B4}" type="slidenum">
              <a:rPr lang="en-IN" smtClean="0"/>
              <a:t>‹#›</a:t>
            </a:fld>
            <a:endParaRPr lang="en-IN"/>
          </a:p>
        </p:txBody>
      </p:sp>
    </p:spTree>
    <p:extLst>
      <p:ext uri="{BB962C8B-B14F-4D97-AF65-F5344CB8AC3E}">
        <p14:creationId xmlns:p14="http://schemas.microsoft.com/office/powerpoint/2010/main" val="2008658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8FEF2-7F4C-D892-9413-9644FADD04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9064131-54A2-6D05-7A6C-EA8A1A4D59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39B137-9430-B854-3CF5-AB3DE7CCCE70}"/>
              </a:ext>
            </a:extLst>
          </p:cNvPr>
          <p:cNvSpPr>
            <a:spLocks noGrp="1"/>
          </p:cNvSpPr>
          <p:nvPr>
            <p:ph type="dt" sz="half" idx="10"/>
          </p:nvPr>
        </p:nvSpPr>
        <p:spPr/>
        <p:txBody>
          <a:bodyPr/>
          <a:lstStyle/>
          <a:p>
            <a:fld id="{40040AB9-C258-4E96-A24B-E3CA0310EB2D}" type="datetimeFigureOut">
              <a:rPr lang="en-IN" smtClean="0"/>
              <a:t>24-07-2022</a:t>
            </a:fld>
            <a:endParaRPr lang="en-IN"/>
          </a:p>
        </p:txBody>
      </p:sp>
      <p:sp>
        <p:nvSpPr>
          <p:cNvPr id="5" name="Footer Placeholder 4">
            <a:extLst>
              <a:ext uri="{FF2B5EF4-FFF2-40B4-BE49-F238E27FC236}">
                <a16:creationId xmlns:a16="http://schemas.microsoft.com/office/drawing/2014/main" id="{405C3D88-C5D9-3C40-B2C6-D10744DBE8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FE2982-BAC6-C29F-B473-BE24BF30A01A}"/>
              </a:ext>
            </a:extLst>
          </p:cNvPr>
          <p:cNvSpPr>
            <a:spLocks noGrp="1"/>
          </p:cNvSpPr>
          <p:nvPr>
            <p:ph type="sldNum" sz="quarter" idx="12"/>
          </p:nvPr>
        </p:nvSpPr>
        <p:spPr/>
        <p:txBody>
          <a:bodyPr/>
          <a:lstStyle/>
          <a:p>
            <a:fld id="{33B49060-B17C-4607-96B3-5FD62B44C2B4}" type="slidenum">
              <a:rPr lang="en-IN" smtClean="0"/>
              <a:t>‹#›</a:t>
            </a:fld>
            <a:endParaRPr lang="en-IN"/>
          </a:p>
        </p:txBody>
      </p:sp>
    </p:spTree>
    <p:extLst>
      <p:ext uri="{BB962C8B-B14F-4D97-AF65-F5344CB8AC3E}">
        <p14:creationId xmlns:p14="http://schemas.microsoft.com/office/powerpoint/2010/main" val="29862654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F064-B4F3-1839-7B11-E3563DF83F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C951A1-7740-375F-DD00-0C69A89671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1503564-D74D-5516-3125-164169C496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2CA4059-0EDD-EA72-C50A-D7080C986F42}"/>
              </a:ext>
            </a:extLst>
          </p:cNvPr>
          <p:cNvSpPr>
            <a:spLocks noGrp="1"/>
          </p:cNvSpPr>
          <p:nvPr>
            <p:ph type="dt" sz="half" idx="10"/>
          </p:nvPr>
        </p:nvSpPr>
        <p:spPr/>
        <p:txBody>
          <a:bodyPr/>
          <a:lstStyle/>
          <a:p>
            <a:fld id="{40040AB9-C258-4E96-A24B-E3CA0310EB2D}" type="datetimeFigureOut">
              <a:rPr lang="en-IN" smtClean="0"/>
              <a:t>24-07-2022</a:t>
            </a:fld>
            <a:endParaRPr lang="en-IN"/>
          </a:p>
        </p:txBody>
      </p:sp>
      <p:sp>
        <p:nvSpPr>
          <p:cNvPr id="6" name="Footer Placeholder 5">
            <a:extLst>
              <a:ext uri="{FF2B5EF4-FFF2-40B4-BE49-F238E27FC236}">
                <a16:creationId xmlns:a16="http://schemas.microsoft.com/office/drawing/2014/main" id="{9477E1AA-C77C-5A58-A7CE-8601BDF791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F81ECB-4AA8-2612-0773-5FD71B3EBD96}"/>
              </a:ext>
            </a:extLst>
          </p:cNvPr>
          <p:cNvSpPr>
            <a:spLocks noGrp="1"/>
          </p:cNvSpPr>
          <p:nvPr>
            <p:ph type="sldNum" sz="quarter" idx="12"/>
          </p:nvPr>
        </p:nvSpPr>
        <p:spPr/>
        <p:txBody>
          <a:bodyPr/>
          <a:lstStyle/>
          <a:p>
            <a:fld id="{33B49060-B17C-4607-96B3-5FD62B44C2B4}" type="slidenum">
              <a:rPr lang="en-IN" smtClean="0"/>
              <a:t>‹#›</a:t>
            </a:fld>
            <a:endParaRPr lang="en-IN"/>
          </a:p>
        </p:txBody>
      </p:sp>
    </p:spTree>
    <p:extLst>
      <p:ext uri="{BB962C8B-B14F-4D97-AF65-F5344CB8AC3E}">
        <p14:creationId xmlns:p14="http://schemas.microsoft.com/office/powerpoint/2010/main" val="1523177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81ED-1978-3CD6-9B01-09E3B1BEE37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80CED90-F59C-DB3E-5062-1602CFC7AB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516214-0478-1B5A-95F2-A0874A06BD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CC7BEE2-7DD3-CBF1-DDF0-1A2A7A0957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C9572E-FF26-3AF8-B814-1D96D915A0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4277FA0-D01A-F6E5-953D-4EA916C4C7EE}"/>
              </a:ext>
            </a:extLst>
          </p:cNvPr>
          <p:cNvSpPr>
            <a:spLocks noGrp="1"/>
          </p:cNvSpPr>
          <p:nvPr>
            <p:ph type="dt" sz="half" idx="10"/>
          </p:nvPr>
        </p:nvSpPr>
        <p:spPr/>
        <p:txBody>
          <a:bodyPr/>
          <a:lstStyle/>
          <a:p>
            <a:fld id="{40040AB9-C258-4E96-A24B-E3CA0310EB2D}" type="datetimeFigureOut">
              <a:rPr lang="en-IN" smtClean="0"/>
              <a:t>24-07-2022</a:t>
            </a:fld>
            <a:endParaRPr lang="en-IN"/>
          </a:p>
        </p:txBody>
      </p:sp>
      <p:sp>
        <p:nvSpPr>
          <p:cNvPr id="8" name="Footer Placeholder 7">
            <a:extLst>
              <a:ext uri="{FF2B5EF4-FFF2-40B4-BE49-F238E27FC236}">
                <a16:creationId xmlns:a16="http://schemas.microsoft.com/office/drawing/2014/main" id="{6447D0E8-91AD-5DC2-836B-2A4A34E3F8E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5899444-8424-38B3-BA6E-CDD3F9DD023C}"/>
              </a:ext>
            </a:extLst>
          </p:cNvPr>
          <p:cNvSpPr>
            <a:spLocks noGrp="1"/>
          </p:cNvSpPr>
          <p:nvPr>
            <p:ph type="sldNum" sz="quarter" idx="12"/>
          </p:nvPr>
        </p:nvSpPr>
        <p:spPr/>
        <p:txBody>
          <a:bodyPr/>
          <a:lstStyle/>
          <a:p>
            <a:fld id="{33B49060-B17C-4607-96B3-5FD62B44C2B4}" type="slidenum">
              <a:rPr lang="en-IN" smtClean="0"/>
              <a:t>‹#›</a:t>
            </a:fld>
            <a:endParaRPr lang="en-IN"/>
          </a:p>
        </p:txBody>
      </p:sp>
    </p:spTree>
    <p:extLst>
      <p:ext uri="{BB962C8B-B14F-4D97-AF65-F5344CB8AC3E}">
        <p14:creationId xmlns:p14="http://schemas.microsoft.com/office/powerpoint/2010/main" val="22651945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C112-B97F-6B8C-CC05-BF416DD7E28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851A746-FA0A-4258-80DC-AA9BE282CD9E}"/>
              </a:ext>
            </a:extLst>
          </p:cNvPr>
          <p:cNvSpPr>
            <a:spLocks noGrp="1"/>
          </p:cNvSpPr>
          <p:nvPr>
            <p:ph type="dt" sz="half" idx="10"/>
          </p:nvPr>
        </p:nvSpPr>
        <p:spPr/>
        <p:txBody>
          <a:bodyPr/>
          <a:lstStyle/>
          <a:p>
            <a:fld id="{40040AB9-C258-4E96-A24B-E3CA0310EB2D}" type="datetimeFigureOut">
              <a:rPr lang="en-IN" smtClean="0"/>
              <a:t>24-07-2022</a:t>
            </a:fld>
            <a:endParaRPr lang="en-IN"/>
          </a:p>
        </p:txBody>
      </p:sp>
      <p:sp>
        <p:nvSpPr>
          <p:cNvPr id="4" name="Footer Placeholder 3">
            <a:extLst>
              <a:ext uri="{FF2B5EF4-FFF2-40B4-BE49-F238E27FC236}">
                <a16:creationId xmlns:a16="http://schemas.microsoft.com/office/drawing/2014/main" id="{6A62613C-C059-B48B-1C92-0FD4C2D4A08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3ABF67D-00D4-5E50-180B-51054C97FD72}"/>
              </a:ext>
            </a:extLst>
          </p:cNvPr>
          <p:cNvSpPr>
            <a:spLocks noGrp="1"/>
          </p:cNvSpPr>
          <p:nvPr>
            <p:ph type="sldNum" sz="quarter" idx="12"/>
          </p:nvPr>
        </p:nvSpPr>
        <p:spPr/>
        <p:txBody>
          <a:bodyPr/>
          <a:lstStyle/>
          <a:p>
            <a:fld id="{33B49060-B17C-4607-96B3-5FD62B44C2B4}" type="slidenum">
              <a:rPr lang="en-IN" smtClean="0"/>
              <a:t>‹#›</a:t>
            </a:fld>
            <a:endParaRPr lang="en-IN"/>
          </a:p>
        </p:txBody>
      </p:sp>
    </p:spTree>
    <p:extLst>
      <p:ext uri="{BB962C8B-B14F-4D97-AF65-F5344CB8AC3E}">
        <p14:creationId xmlns:p14="http://schemas.microsoft.com/office/powerpoint/2010/main" val="23349660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984A5C-DAD3-2BA7-A0E0-45AAF442451A}"/>
              </a:ext>
            </a:extLst>
          </p:cNvPr>
          <p:cNvSpPr>
            <a:spLocks noGrp="1"/>
          </p:cNvSpPr>
          <p:nvPr>
            <p:ph type="dt" sz="half" idx="10"/>
          </p:nvPr>
        </p:nvSpPr>
        <p:spPr/>
        <p:txBody>
          <a:bodyPr/>
          <a:lstStyle/>
          <a:p>
            <a:fld id="{40040AB9-C258-4E96-A24B-E3CA0310EB2D}" type="datetimeFigureOut">
              <a:rPr lang="en-IN" smtClean="0"/>
              <a:t>24-07-2022</a:t>
            </a:fld>
            <a:endParaRPr lang="en-IN"/>
          </a:p>
        </p:txBody>
      </p:sp>
      <p:sp>
        <p:nvSpPr>
          <p:cNvPr id="3" name="Footer Placeholder 2">
            <a:extLst>
              <a:ext uri="{FF2B5EF4-FFF2-40B4-BE49-F238E27FC236}">
                <a16:creationId xmlns:a16="http://schemas.microsoft.com/office/drawing/2014/main" id="{32859940-E61F-783D-7932-8041FB0F74E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F291C29-8C7E-989E-797F-C473173689F6}"/>
              </a:ext>
            </a:extLst>
          </p:cNvPr>
          <p:cNvSpPr>
            <a:spLocks noGrp="1"/>
          </p:cNvSpPr>
          <p:nvPr>
            <p:ph type="sldNum" sz="quarter" idx="12"/>
          </p:nvPr>
        </p:nvSpPr>
        <p:spPr/>
        <p:txBody>
          <a:bodyPr/>
          <a:lstStyle/>
          <a:p>
            <a:fld id="{33B49060-B17C-4607-96B3-5FD62B44C2B4}" type="slidenum">
              <a:rPr lang="en-IN" smtClean="0"/>
              <a:t>‹#›</a:t>
            </a:fld>
            <a:endParaRPr lang="en-IN"/>
          </a:p>
        </p:txBody>
      </p:sp>
    </p:spTree>
    <p:extLst>
      <p:ext uri="{BB962C8B-B14F-4D97-AF65-F5344CB8AC3E}">
        <p14:creationId xmlns:p14="http://schemas.microsoft.com/office/powerpoint/2010/main" val="240225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296B3-07A5-FD35-5AD7-DBB7BDC2D1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51269C7-07E5-861B-A6C8-463AC0D7E9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B3BC4C2-8C81-19E4-A11E-39E3B72B40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CF6744-7812-70C6-444B-CB392BCE3D99}"/>
              </a:ext>
            </a:extLst>
          </p:cNvPr>
          <p:cNvSpPr>
            <a:spLocks noGrp="1"/>
          </p:cNvSpPr>
          <p:nvPr>
            <p:ph type="dt" sz="half" idx="10"/>
          </p:nvPr>
        </p:nvSpPr>
        <p:spPr/>
        <p:txBody>
          <a:bodyPr/>
          <a:lstStyle/>
          <a:p>
            <a:fld id="{40040AB9-C258-4E96-A24B-E3CA0310EB2D}" type="datetimeFigureOut">
              <a:rPr lang="en-IN" smtClean="0"/>
              <a:t>24-07-2022</a:t>
            </a:fld>
            <a:endParaRPr lang="en-IN"/>
          </a:p>
        </p:txBody>
      </p:sp>
      <p:sp>
        <p:nvSpPr>
          <p:cNvPr id="6" name="Footer Placeholder 5">
            <a:extLst>
              <a:ext uri="{FF2B5EF4-FFF2-40B4-BE49-F238E27FC236}">
                <a16:creationId xmlns:a16="http://schemas.microsoft.com/office/drawing/2014/main" id="{5D75C94C-7082-C963-BF61-2AF9BD409E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2ACC4C-53BC-59D8-BFD9-CCA2FA82B8C5}"/>
              </a:ext>
            </a:extLst>
          </p:cNvPr>
          <p:cNvSpPr>
            <a:spLocks noGrp="1"/>
          </p:cNvSpPr>
          <p:nvPr>
            <p:ph type="sldNum" sz="quarter" idx="12"/>
          </p:nvPr>
        </p:nvSpPr>
        <p:spPr/>
        <p:txBody>
          <a:bodyPr/>
          <a:lstStyle/>
          <a:p>
            <a:fld id="{33B49060-B17C-4607-96B3-5FD62B44C2B4}" type="slidenum">
              <a:rPr lang="en-IN" smtClean="0"/>
              <a:t>‹#›</a:t>
            </a:fld>
            <a:endParaRPr lang="en-IN"/>
          </a:p>
        </p:txBody>
      </p:sp>
    </p:spTree>
    <p:extLst>
      <p:ext uri="{BB962C8B-B14F-4D97-AF65-F5344CB8AC3E}">
        <p14:creationId xmlns:p14="http://schemas.microsoft.com/office/powerpoint/2010/main" val="21378330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A5B88-5FC5-8EC8-007E-9E180CC8B5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216464E-6D21-E956-CC0A-00F1D1E446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A5E26A3-C70E-9FD5-2FE1-D06A35766D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CE36D9-50FB-EA8C-CB67-0F8BE3AA986C}"/>
              </a:ext>
            </a:extLst>
          </p:cNvPr>
          <p:cNvSpPr>
            <a:spLocks noGrp="1"/>
          </p:cNvSpPr>
          <p:nvPr>
            <p:ph type="dt" sz="half" idx="10"/>
          </p:nvPr>
        </p:nvSpPr>
        <p:spPr/>
        <p:txBody>
          <a:bodyPr/>
          <a:lstStyle/>
          <a:p>
            <a:fld id="{40040AB9-C258-4E96-A24B-E3CA0310EB2D}" type="datetimeFigureOut">
              <a:rPr lang="en-IN" smtClean="0"/>
              <a:t>24-07-2022</a:t>
            </a:fld>
            <a:endParaRPr lang="en-IN"/>
          </a:p>
        </p:txBody>
      </p:sp>
      <p:sp>
        <p:nvSpPr>
          <p:cNvPr id="6" name="Footer Placeholder 5">
            <a:extLst>
              <a:ext uri="{FF2B5EF4-FFF2-40B4-BE49-F238E27FC236}">
                <a16:creationId xmlns:a16="http://schemas.microsoft.com/office/drawing/2014/main" id="{E0625846-FFDE-DC07-FC91-CEDE16E5EB0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841F1E-38DD-4486-587E-F7B7B6B3C1D3}"/>
              </a:ext>
            </a:extLst>
          </p:cNvPr>
          <p:cNvSpPr>
            <a:spLocks noGrp="1"/>
          </p:cNvSpPr>
          <p:nvPr>
            <p:ph type="sldNum" sz="quarter" idx="12"/>
          </p:nvPr>
        </p:nvSpPr>
        <p:spPr/>
        <p:txBody>
          <a:bodyPr/>
          <a:lstStyle/>
          <a:p>
            <a:fld id="{33B49060-B17C-4607-96B3-5FD62B44C2B4}" type="slidenum">
              <a:rPr lang="en-IN" smtClean="0"/>
              <a:t>‹#›</a:t>
            </a:fld>
            <a:endParaRPr lang="en-IN"/>
          </a:p>
        </p:txBody>
      </p:sp>
    </p:spTree>
    <p:extLst>
      <p:ext uri="{BB962C8B-B14F-4D97-AF65-F5344CB8AC3E}">
        <p14:creationId xmlns:p14="http://schemas.microsoft.com/office/powerpoint/2010/main" val="3322133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B6DD-ABC9-22DA-CC3B-FF62EF579A8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C576A6-68C3-404F-AFFC-56F8D385CA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8240A6-F975-C825-18D4-35915823F0DA}"/>
              </a:ext>
            </a:extLst>
          </p:cNvPr>
          <p:cNvSpPr>
            <a:spLocks noGrp="1"/>
          </p:cNvSpPr>
          <p:nvPr>
            <p:ph type="dt" sz="half" idx="10"/>
          </p:nvPr>
        </p:nvSpPr>
        <p:spPr/>
        <p:txBody>
          <a:bodyPr/>
          <a:lstStyle/>
          <a:p>
            <a:fld id="{40040AB9-C258-4E96-A24B-E3CA0310EB2D}" type="datetimeFigureOut">
              <a:rPr lang="en-IN" smtClean="0"/>
              <a:t>24-07-2022</a:t>
            </a:fld>
            <a:endParaRPr lang="en-IN"/>
          </a:p>
        </p:txBody>
      </p:sp>
      <p:sp>
        <p:nvSpPr>
          <p:cNvPr id="5" name="Footer Placeholder 4">
            <a:extLst>
              <a:ext uri="{FF2B5EF4-FFF2-40B4-BE49-F238E27FC236}">
                <a16:creationId xmlns:a16="http://schemas.microsoft.com/office/drawing/2014/main" id="{248089BF-7ED6-4859-EF4A-0F45F7E673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303FCA-F340-096A-3329-FD2B39D6340C}"/>
              </a:ext>
            </a:extLst>
          </p:cNvPr>
          <p:cNvSpPr>
            <a:spLocks noGrp="1"/>
          </p:cNvSpPr>
          <p:nvPr>
            <p:ph type="sldNum" sz="quarter" idx="12"/>
          </p:nvPr>
        </p:nvSpPr>
        <p:spPr/>
        <p:txBody>
          <a:bodyPr/>
          <a:lstStyle/>
          <a:p>
            <a:fld id="{33B49060-B17C-4607-96B3-5FD62B44C2B4}" type="slidenum">
              <a:rPr lang="en-IN" smtClean="0"/>
              <a:t>‹#›</a:t>
            </a:fld>
            <a:endParaRPr lang="en-IN"/>
          </a:p>
        </p:txBody>
      </p:sp>
    </p:spTree>
    <p:extLst>
      <p:ext uri="{BB962C8B-B14F-4D97-AF65-F5344CB8AC3E}">
        <p14:creationId xmlns:p14="http://schemas.microsoft.com/office/powerpoint/2010/main" val="9661514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4E11F9-CFBF-4B42-85FE-94117A34AB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D7B49F4-FA35-3B59-AA8E-7A1DF72F5F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791FBB-E305-59FB-FA9A-FCA0C6431F34}"/>
              </a:ext>
            </a:extLst>
          </p:cNvPr>
          <p:cNvSpPr>
            <a:spLocks noGrp="1"/>
          </p:cNvSpPr>
          <p:nvPr>
            <p:ph type="dt" sz="half" idx="10"/>
          </p:nvPr>
        </p:nvSpPr>
        <p:spPr/>
        <p:txBody>
          <a:bodyPr/>
          <a:lstStyle/>
          <a:p>
            <a:fld id="{40040AB9-C258-4E96-A24B-E3CA0310EB2D}" type="datetimeFigureOut">
              <a:rPr lang="en-IN" smtClean="0"/>
              <a:t>24-07-2022</a:t>
            </a:fld>
            <a:endParaRPr lang="en-IN"/>
          </a:p>
        </p:txBody>
      </p:sp>
      <p:sp>
        <p:nvSpPr>
          <p:cNvPr id="5" name="Footer Placeholder 4">
            <a:extLst>
              <a:ext uri="{FF2B5EF4-FFF2-40B4-BE49-F238E27FC236}">
                <a16:creationId xmlns:a16="http://schemas.microsoft.com/office/drawing/2014/main" id="{05BB0CC9-2C13-3418-407A-A453B21E85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FAEC91-62B4-EDC8-8EB1-2C4D425DC6A9}"/>
              </a:ext>
            </a:extLst>
          </p:cNvPr>
          <p:cNvSpPr>
            <a:spLocks noGrp="1"/>
          </p:cNvSpPr>
          <p:nvPr>
            <p:ph type="sldNum" sz="quarter" idx="12"/>
          </p:nvPr>
        </p:nvSpPr>
        <p:spPr/>
        <p:txBody>
          <a:bodyPr/>
          <a:lstStyle/>
          <a:p>
            <a:fld id="{33B49060-B17C-4607-96B3-5FD62B44C2B4}" type="slidenum">
              <a:rPr lang="en-IN" smtClean="0"/>
              <a:t>‹#›</a:t>
            </a:fld>
            <a:endParaRPr lang="en-IN"/>
          </a:p>
        </p:txBody>
      </p:sp>
    </p:spTree>
    <p:extLst>
      <p:ext uri="{BB962C8B-B14F-4D97-AF65-F5344CB8AC3E}">
        <p14:creationId xmlns:p14="http://schemas.microsoft.com/office/powerpoint/2010/main" val="41743625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24/07/2022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544718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24/07/2022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7107711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24/07/2022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6359858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24/07/2022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393908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24/07/2022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471125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24/07/2022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8239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7/24/2022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24/07/2022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801695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24/07/2022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0929686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24/07/2022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828803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24/07/2022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404802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24/07/2022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790632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731546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985176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631434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182668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6372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7/24/2022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191066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053430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930224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390354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235263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8EA14-F804-ECBD-1502-EBC0F4E203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ABC06F3-7E50-6FA7-A72D-C39646E6B6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FE221AA-3488-97D6-38B8-A7A87BED3178}"/>
              </a:ext>
            </a:extLst>
          </p:cNvPr>
          <p:cNvSpPr>
            <a:spLocks noGrp="1"/>
          </p:cNvSpPr>
          <p:nvPr>
            <p:ph type="dt" sz="half" idx="10"/>
          </p:nvPr>
        </p:nvSpPr>
        <p:spPr/>
        <p:txBody>
          <a:bodyPr/>
          <a:lstStyle/>
          <a:p>
            <a:fld id="{8C1E1FAD-7351-4908-963A-08EA8E4AB7A0}" type="datetimeFigureOut">
              <a:rPr lang="en-US" smtClean="0"/>
              <a:t>7/24/2022</a:t>
            </a:fld>
            <a:endParaRPr lang="en-US"/>
          </a:p>
        </p:txBody>
      </p:sp>
      <p:sp>
        <p:nvSpPr>
          <p:cNvPr id="5" name="Footer Placeholder 4">
            <a:extLst>
              <a:ext uri="{FF2B5EF4-FFF2-40B4-BE49-F238E27FC236}">
                <a16:creationId xmlns:a16="http://schemas.microsoft.com/office/drawing/2014/main" id="{ABD5F9F4-E903-D36B-FE03-766F13CF44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E68A9A-3CAD-0F10-A2CB-AB1B150F7D6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0489183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041EB-B5E2-AF82-8C21-C80302C2B51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12A88DD-078B-6AA6-8C0F-3FB26B484D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44CB00-8437-8137-6E72-D8D073A23A9A}"/>
              </a:ext>
            </a:extLst>
          </p:cNvPr>
          <p:cNvSpPr>
            <a:spLocks noGrp="1"/>
          </p:cNvSpPr>
          <p:nvPr>
            <p:ph type="dt" sz="half" idx="10"/>
          </p:nvPr>
        </p:nvSpPr>
        <p:spPr/>
        <p:txBody>
          <a:bodyPr/>
          <a:lstStyle/>
          <a:p>
            <a:fld id="{8C1E1FAD-7351-4908-963A-08EA8E4AB7A0}" type="datetimeFigureOut">
              <a:rPr lang="en-US" smtClean="0"/>
              <a:t>7/24/2022</a:t>
            </a:fld>
            <a:endParaRPr lang="en-US"/>
          </a:p>
        </p:txBody>
      </p:sp>
      <p:sp>
        <p:nvSpPr>
          <p:cNvPr id="5" name="Footer Placeholder 4">
            <a:extLst>
              <a:ext uri="{FF2B5EF4-FFF2-40B4-BE49-F238E27FC236}">
                <a16:creationId xmlns:a16="http://schemas.microsoft.com/office/drawing/2014/main" id="{261F5BEE-2DC9-2CB5-A5E9-95C1BE2C4A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5F68C7-E668-F7D6-C7E5-5B66554BCA1E}"/>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7984798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0841F-487F-D243-DC61-D9CED19B3E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32948B2-35B3-5EA6-9A27-4C471D283A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C92B97-F74E-3BAB-EF98-20E122E2552F}"/>
              </a:ext>
            </a:extLst>
          </p:cNvPr>
          <p:cNvSpPr>
            <a:spLocks noGrp="1"/>
          </p:cNvSpPr>
          <p:nvPr>
            <p:ph type="dt" sz="half" idx="10"/>
          </p:nvPr>
        </p:nvSpPr>
        <p:spPr/>
        <p:txBody>
          <a:bodyPr/>
          <a:lstStyle/>
          <a:p>
            <a:fld id="{8C1E1FAD-7351-4908-963A-08EA8E4AB7A0}" type="datetimeFigureOut">
              <a:rPr lang="en-US" smtClean="0"/>
              <a:t>7/24/2022</a:t>
            </a:fld>
            <a:endParaRPr lang="en-US"/>
          </a:p>
        </p:txBody>
      </p:sp>
      <p:sp>
        <p:nvSpPr>
          <p:cNvPr id="5" name="Footer Placeholder 4">
            <a:extLst>
              <a:ext uri="{FF2B5EF4-FFF2-40B4-BE49-F238E27FC236}">
                <a16:creationId xmlns:a16="http://schemas.microsoft.com/office/drawing/2014/main" id="{902FA500-C3DA-FB4B-A729-54A3C40A7F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C6868-DFBA-1491-A65C-C526B3AA2B4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2458917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E00CE-B9D3-E2B9-D9DC-BA5B0893DA2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B03798E-3403-1C65-BBA8-5F346F0091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3A65AFB-1631-A23B-7880-EDBC3F8CAB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B5DC19D-908B-4F77-5EA5-FF13615D2BDD}"/>
              </a:ext>
            </a:extLst>
          </p:cNvPr>
          <p:cNvSpPr>
            <a:spLocks noGrp="1"/>
          </p:cNvSpPr>
          <p:nvPr>
            <p:ph type="dt" sz="half" idx="10"/>
          </p:nvPr>
        </p:nvSpPr>
        <p:spPr/>
        <p:txBody>
          <a:bodyPr/>
          <a:lstStyle/>
          <a:p>
            <a:fld id="{8C1E1FAD-7351-4908-963A-08EA8E4AB7A0}" type="datetimeFigureOut">
              <a:rPr lang="en-US" smtClean="0"/>
              <a:t>7/24/2022</a:t>
            </a:fld>
            <a:endParaRPr lang="en-US"/>
          </a:p>
        </p:txBody>
      </p:sp>
      <p:sp>
        <p:nvSpPr>
          <p:cNvPr id="6" name="Footer Placeholder 5">
            <a:extLst>
              <a:ext uri="{FF2B5EF4-FFF2-40B4-BE49-F238E27FC236}">
                <a16:creationId xmlns:a16="http://schemas.microsoft.com/office/drawing/2014/main" id="{3BFDAD6E-597E-B13E-9DE8-1EB75157D7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7A9D89-4A7F-E7F9-3EF0-B7F0278D07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5387727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2D775-DB37-4BE6-BD10-B67E848242A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160EA1-FA3D-9553-3D6E-C490FFB4EF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D590E1-80B9-E515-F7E1-7BE9E66BDC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9B4CB03-60E2-3C65-02E1-B3D940F2DB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4FA9D4-51B8-6363-4E23-BC6757A69B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A752C20-8E23-5A46-9E7F-57ED496C7728}"/>
              </a:ext>
            </a:extLst>
          </p:cNvPr>
          <p:cNvSpPr>
            <a:spLocks noGrp="1"/>
          </p:cNvSpPr>
          <p:nvPr>
            <p:ph type="dt" sz="half" idx="10"/>
          </p:nvPr>
        </p:nvSpPr>
        <p:spPr/>
        <p:txBody>
          <a:bodyPr/>
          <a:lstStyle/>
          <a:p>
            <a:fld id="{8C1E1FAD-7351-4908-963A-08EA8E4AB7A0}" type="datetimeFigureOut">
              <a:rPr lang="en-US" smtClean="0"/>
              <a:t>7/24/2022</a:t>
            </a:fld>
            <a:endParaRPr lang="en-US"/>
          </a:p>
        </p:txBody>
      </p:sp>
      <p:sp>
        <p:nvSpPr>
          <p:cNvPr id="8" name="Footer Placeholder 7">
            <a:extLst>
              <a:ext uri="{FF2B5EF4-FFF2-40B4-BE49-F238E27FC236}">
                <a16:creationId xmlns:a16="http://schemas.microsoft.com/office/drawing/2014/main" id="{78748594-7DD2-A654-F283-55D3801AA2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06DE5C-F31D-6D53-2F3C-E04C70E382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437056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7/24/2022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ACC5-095C-4D68-38D6-1687B9824BD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09494DB-C2A8-7FC6-685F-43A428698FB4}"/>
              </a:ext>
            </a:extLst>
          </p:cNvPr>
          <p:cNvSpPr>
            <a:spLocks noGrp="1"/>
          </p:cNvSpPr>
          <p:nvPr>
            <p:ph type="dt" sz="half" idx="10"/>
          </p:nvPr>
        </p:nvSpPr>
        <p:spPr/>
        <p:txBody>
          <a:bodyPr/>
          <a:lstStyle/>
          <a:p>
            <a:fld id="{8C1E1FAD-7351-4908-963A-08EA8E4AB7A0}" type="datetimeFigureOut">
              <a:rPr lang="en-US" smtClean="0"/>
              <a:t>7/24/2022</a:t>
            </a:fld>
            <a:endParaRPr lang="en-US"/>
          </a:p>
        </p:txBody>
      </p:sp>
      <p:sp>
        <p:nvSpPr>
          <p:cNvPr id="4" name="Footer Placeholder 3">
            <a:extLst>
              <a:ext uri="{FF2B5EF4-FFF2-40B4-BE49-F238E27FC236}">
                <a16:creationId xmlns:a16="http://schemas.microsoft.com/office/drawing/2014/main" id="{44912CA1-9B30-D54B-7B4D-9FA0301882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794810-1E79-C0BC-C65C-BB95804595FC}"/>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4601154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466CB3-5F92-9C7E-14DC-EBAF821E8FD2}"/>
              </a:ext>
            </a:extLst>
          </p:cNvPr>
          <p:cNvSpPr>
            <a:spLocks noGrp="1"/>
          </p:cNvSpPr>
          <p:nvPr>
            <p:ph type="dt" sz="half" idx="10"/>
          </p:nvPr>
        </p:nvSpPr>
        <p:spPr/>
        <p:txBody>
          <a:bodyPr/>
          <a:lstStyle/>
          <a:p>
            <a:fld id="{8C1E1FAD-7351-4908-963A-08EA8E4AB7A0}" type="datetimeFigureOut">
              <a:rPr lang="en-US" smtClean="0"/>
              <a:t>7/24/2022</a:t>
            </a:fld>
            <a:endParaRPr lang="en-US"/>
          </a:p>
        </p:txBody>
      </p:sp>
      <p:sp>
        <p:nvSpPr>
          <p:cNvPr id="3" name="Footer Placeholder 2">
            <a:extLst>
              <a:ext uri="{FF2B5EF4-FFF2-40B4-BE49-F238E27FC236}">
                <a16:creationId xmlns:a16="http://schemas.microsoft.com/office/drawing/2014/main" id="{BBDE34C0-023C-1A14-698F-99E65FE5FA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480065-F68D-EABF-ABD8-E6C65CFF1E0D}"/>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27662465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4E6D3-B034-32F9-48C6-D660906407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A9C8600-779C-64CD-BBDE-BECCE4BD44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7995CC5-86D2-866D-AA65-E5BFADE52A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1B4C90-60BD-6975-358F-29B4909DFC53}"/>
              </a:ext>
            </a:extLst>
          </p:cNvPr>
          <p:cNvSpPr>
            <a:spLocks noGrp="1"/>
          </p:cNvSpPr>
          <p:nvPr>
            <p:ph type="dt" sz="half" idx="10"/>
          </p:nvPr>
        </p:nvSpPr>
        <p:spPr/>
        <p:txBody>
          <a:bodyPr/>
          <a:lstStyle/>
          <a:p>
            <a:fld id="{8C1E1FAD-7351-4908-963A-08EA8E4AB7A0}" type="datetimeFigureOut">
              <a:rPr lang="en-US" smtClean="0"/>
              <a:t>7/24/2022</a:t>
            </a:fld>
            <a:endParaRPr lang="en-US"/>
          </a:p>
        </p:txBody>
      </p:sp>
      <p:sp>
        <p:nvSpPr>
          <p:cNvPr id="6" name="Footer Placeholder 5">
            <a:extLst>
              <a:ext uri="{FF2B5EF4-FFF2-40B4-BE49-F238E27FC236}">
                <a16:creationId xmlns:a16="http://schemas.microsoft.com/office/drawing/2014/main" id="{C80FF58D-BF91-A0FA-4A2C-7523F83CCC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9FC599-5C3D-BAE8-EB47-732B28212360}"/>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5046207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C03E0-6698-348D-5908-5CCD8D9B3C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9958B6C-20DE-0C33-AEE5-960F7B9DE1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B676BC3-3E17-EE54-F0AE-7D85B3CC30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EB1EA6-9F81-3843-E26B-84D65B8E9416}"/>
              </a:ext>
            </a:extLst>
          </p:cNvPr>
          <p:cNvSpPr>
            <a:spLocks noGrp="1"/>
          </p:cNvSpPr>
          <p:nvPr>
            <p:ph type="dt" sz="half" idx="10"/>
          </p:nvPr>
        </p:nvSpPr>
        <p:spPr/>
        <p:txBody>
          <a:bodyPr/>
          <a:lstStyle/>
          <a:p>
            <a:fld id="{8C1E1FAD-7351-4908-963A-08EA8E4AB7A0}" type="datetimeFigureOut">
              <a:rPr lang="en-US" smtClean="0"/>
              <a:t>7/24/2022</a:t>
            </a:fld>
            <a:endParaRPr lang="en-US"/>
          </a:p>
        </p:txBody>
      </p:sp>
      <p:sp>
        <p:nvSpPr>
          <p:cNvPr id="6" name="Footer Placeholder 5">
            <a:extLst>
              <a:ext uri="{FF2B5EF4-FFF2-40B4-BE49-F238E27FC236}">
                <a16:creationId xmlns:a16="http://schemas.microsoft.com/office/drawing/2014/main" id="{3D95B336-5011-E868-3648-396A5D4D2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9C191F-9A72-0183-146F-0624208BBE4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4553180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F5A51-A9A9-F92F-7FEB-DC7725A400F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0638BAB-CC7E-8326-87A3-5789BDD8F6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B5E8EE-1082-49AF-5447-62A556F0E0DE}"/>
              </a:ext>
            </a:extLst>
          </p:cNvPr>
          <p:cNvSpPr>
            <a:spLocks noGrp="1"/>
          </p:cNvSpPr>
          <p:nvPr>
            <p:ph type="dt" sz="half" idx="10"/>
          </p:nvPr>
        </p:nvSpPr>
        <p:spPr/>
        <p:txBody>
          <a:bodyPr/>
          <a:lstStyle/>
          <a:p>
            <a:fld id="{8C1E1FAD-7351-4908-963A-08EA8E4AB7A0}" type="datetimeFigureOut">
              <a:rPr lang="en-US" smtClean="0"/>
              <a:t>7/24/2022</a:t>
            </a:fld>
            <a:endParaRPr lang="en-US"/>
          </a:p>
        </p:txBody>
      </p:sp>
      <p:sp>
        <p:nvSpPr>
          <p:cNvPr id="5" name="Footer Placeholder 4">
            <a:extLst>
              <a:ext uri="{FF2B5EF4-FFF2-40B4-BE49-F238E27FC236}">
                <a16:creationId xmlns:a16="http://schemas.microsoft.com/office/drawing/2014/main" id="{784D3572-FFC7-4BE1-5D5A-37D4126DD1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4D737-B9E6-2254-949D-020B84D6F8E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1615890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12C3C6-6E80-B8DB-9766-E60BF76A3A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A5C2FE9-56EB-EC31-28C8-0388426ACA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8C2FFA-30F6-6A81-AB5F-C1DBAFBFD3AF}"/>
              </a:ext>
            </a:extLst>
          </p:cNvPr>
          <p:cNvSpPr>
            <a:spLocks noGrp="1"/>
          </p:cNvSpPr>
          <p:nvPr>
            <p:ph type="dt" sz="half" idx="10"/>
          </p:nvPr>
        </p:nvSpPr>
        <p:spPr/>
        <p:txBody>
          <a:bodyPr/>
          <a:lstStyle/>
          <a:p>
            <a:fld id="{8C1E1FAD-7351-4908-963A-08EA8E4AB7A0}" type="datetimeFigureOut">
              <a:rPr lang="en-US" smtClean="0"/>
              <a:t>7/24/2022</a:t>
            </a:fld>
            <a:endParaRPr lang="en-US"/>
          </a:p>
        </p:txBody>
      </p:sp>
      <p:sp>
        <p:nvSpPr>
          <p:cNvPr id="5" name="Footer Placeholder 4">
            <a:extLst>
              <a:ext uri="{FF2B5EF4-FFF2-40B4-BE49-F238E27FC236}">
                <a16:creationId xmlns:a16="http://schemas.microsoft.com/office/drawing/2014/main" id="{233A4D44-1BF9-2DA0-D99B-B6465D083A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25959D-7199-F21F-7849-23C62D0952F8}"/>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728552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theme" Target="../theme/theme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7/24/2022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50">
                <a:solidFill>
                  <a:schemeClr val="tx1">
                    <a:lumMod val="75000"/>
                    <a:lumOff val="25000"/>
                  </a:schemeClr>
                </a:solidFill>
              </a:defRPr>
            </a:lvl1pPr>
          </a:lstStyle>
          <a:p>
            <a:fld id="{ED291B17-9318-49DB-B28B-6E5994AE9581}" type="datetime1">
              <a:rPr lang="en-US" smtClean="0"/>
              <a:t>7/24/2022</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5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5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642032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lnSpc>
          <a:spcPct val="90000"/>
        </a:lnSpc>
        <a:spcBef>
          <a:spcPct val="0"/>
        </a:spcBef>
        <a:buNone/>
        <a:defRPr sz="27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BB7436-A0AC-641E-41D8-B6FFC17B41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8FB3CC-B7DB-689E-6A28-9A8AB853D5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937DE7-D725-9FE4-2D01-43E2D18A2C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040AB9-C258-4E96-A24B-E3CA0310EB2D}" type="datetimeFigureOut">
              <a:rPr lang="en-IN" smtClean="0"/>
              <a:t>24-07-2022</a:t>
            </a:fld>
            <a:endParaRPr lang="en-IN"/>
          </a:p>
        </p:txBody>
      </p:sp>
      <p:sp>
        <p:nvSpPr>
          <p:cNvPr id="5" name="Footer Placeholder 4">
            <a:extLst>
              <a:ext uri="{FF2B5EF4-FFF2-40B4-BE49-F238E27FC236}">
                <a16:creationId xmlns:a16="http://schemas.microsoft.com/office/drawing/2014/main" id="{8C5DB8E9-E576-D5D8-1927-B91DE157AF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53EFF17-46E1-6E0E-D02A-5CC9C5D9EE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B49060-B17C-4607-96B3-5FD62B44C2B4}" type="slidenum">
              <a:rPr lang="en-IN" smtClean="0"/>
              <a:t>‹#›</a:t>
            </a:fld>
            <a:endParaRPr lang="en-IN"/>
          </a:p>
        </p:txBody>
      </p:sp>
    </p:spTree>
    <p:extLst>
      <p:ext uri="{BB962C8B-B14F-4D97-AF65-F5344CB8AC3E}">
        <p14:creationId xmlns:p14="http://schemas.microsoft.com/office/powerpoint/2010/main" val="215791868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24/07/2022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101089258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74663750"/>
      </p:ext>
    </p:extLst>
  </p:cSld>
  <p:clrMap bg1="lt1" tx1="dk1" bg2="dk2" tx2="lt2" accent1="accent1" accent2="accent2" accent3="accent3" accent4="accent4" accent5="accent5" accent6="accent6" hlink="hlink" folHlink="folHlink"/>
  <p:sldLayoutIdLst>
    <p:sldLayoutId id="2147483709"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F3C261-3A50-3A3E-9E1F-FF64FC3D85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CAF8BB-6B8A-B035-EBF7-148C40CFF1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EAD5A3-48B0-272A-B9FD-A87E68F56E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1E1FAD-7351-4908-963A-08EA8E4AB7A0}" type="datetimeFigureOut">
              <a:rPr lang="en-US" smtClean="0"/>
              <a:t>7/24/2022</a:t>
            </a:fld>
            <a:endParaRPr lang="en-US"/>
          </a:p>
        </p:txBody>
      </p:sp>
      <p:sp>
        <p:nvSpPr>
          <p:cNvPr id="5" name="Footer Placeholder 4">
            <a:extLst>
              <a:ext uri="{FF2B5EF4-FFF2-40B4-BE49-F238E27FC236}">
                <a16:creationId xmlns:a16="http://schemas.microsoft.com/office/drawing/2014/main" id="{8B5D65B6-BC47-677B-7927-6EB7551A6A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608437-3D22-D7B3-9722-232A590CA5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F2D47E-0AF1-4C27-801F-64E3E5BF7F72}" type="slidenum">
              <a:rPr lang="en-US" smtClean="0"/>
              <a:t>‹#›</a:t>
            </a:fld>
            <a:endParaRPr lang="en-US"/>
          </a:p>
        </p:txBody>
      </p:sp>
    </p:spTree>
    <p:extLst>
      <p:ext uri="{BB962C8B-B14F-4D97-AF65-F5344CB8AC3E}">
        <p14:creationId xmlns:p14="http://schemas.microsoft.com/office/powerpoint/2010/main" val="21888333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55.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6.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6.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46.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6.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6.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6.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6.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68.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5.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6.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27">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5" descr="Logo, company name&#10;&#10;Description automatically generated">
            <a:extLst>
              <a:ext uri="{FF2B5EF4-FFF2-40B4-BE49-F238E27FC236}">
                <a16:creationId xmlns:a16="http://schemas.microsoft.com/office/drawing/2014/main" id="{E0A1BAFA-C522-399D-893A-B371ADC65246}"/>
              </a:ext>
            </a:extLst>
          </p:cNvPr>
          <p:cNvPicPr>
            <a:picLocks noChangeAspect="1"/>
          </p:cNvPicPr>
          <p:nvPr/>
        </p:nvPicPr>
        <p:blipFill rotWithShape="1">
          <a:blip r:embed="rId2">
            <a:alphaModFix/>
          </a:blip>
          <a:srcRect t="23657" r="-1" b="28182"/>
          <a:stretch/>
        </p:blipFill>
        <p:spPr>
          <a:xfrm>
            <a:off x="4547937" y="-5"/>
            <a:ext cx="7644062" cy="3681406"/>
          </a:xfrm>
          <a:prstGeom prst="rect">
            <a:avLst/>
          </a:prstGeom>
        </p:spPr>
      </p:pic>
      <p:pic>
        <p:nvPicPr>
          <p:cNvPr id="4" name="Picture 3" descr="Background pattern&#10;&#10;Description automatically generated">
            <a:extLst>
              <a:ext uri="{FF2B5EF4-FFF2-40B4-BE49-F238E27FC236}">
                <a16:creationId xmlns:a16="http://schemas.microsoft.com/office/drawing/2014/main" id="{CE977950-954B-4178-578A-28DD44AB978F}"/>
              </a:ext>
            </a:extLst>
          </p:cNvPr>
          <p:cNvPicPr>
            <a:picLocks noChangeAspect="1"/>
          </p:cNvPicPr>
          <p:nvPr/>
        </p:nvPicPr>
        <p:blipFill rotWithShape="1">
          <a:blip r:embed="rId3"/>
          <a:srcRect t="30983" r="-1" b="9650"/>
          <a:stretch/>
        </p:blipFill>
        <p:spPr>
          <a:xfrm>
            <a:off x="4547938" y="3681409"/>
            <a:ext cx="7644062" cy="3176595"/>
          </a:xfrm>
          <a:prstGeom prst="rect">
            <a:avLst/>
          </a:prstGeom>
        </p:spPr>
      </p:pic>
      <p:sp>
        <p:nvSpPr>
          <p:cNvPr id="46" name="Rectangle 29">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7D603C-9194-0C1E-6733-1881FFA7A433}"/>
              </a:ext>
            </a:extLst>
          </p:cNvPr>
          <p:cNvSpPr>
            <a:spLocks noGrp="1"/>
          </p:cNvSpPr>
          <p:nvPr>
            <p:ph type="ctrTitle"/>
          </p:nvPr>
        </p:nvSpPr>
        <p:spPr>
          <a:xfrm>
            <a:off x="838200" y="1115219"/>
            <a:ext cx="5395912" cy="2387600"/>
          </a:xfrm>
        </p:spPr>
        <p:txBody>
          <a:bodyPr>
            <a:normAutofit/>
          </a:bodyPr>
          <a:lstStyle/>
          <a:p>
            <a:pPr algn="l"/>
            <a:r>
              <a:rPr lang="en-IN" sz="4600">
                <a:solidFill>
                  <a:schemeClr val="bg1"/>
                </a:solidFill>
              </a:rPr>
              <a:t>Customer Segmentation and Credit-Risk Modelling</a:t>
            </a:r>
          </a:p>
        </p:txBody>
      </p:sp>
      <p:sp>
        <p:nvSpPr>
          <p:cNvPr id="3" name="Subtitle 2">
            <a:extLst>
              <a:ext uri="{FF2B5EF4-FFF2-40B4-BE49-F238E27FC236}">
                <a16:creationId xmlns:a16="http://schemas.microsoft.com/office/drawing/2014/main" id="{3F401D57-1F59-13CF-8345-03E269E54090}"/>
              </a:ext>
            </a:extLst>
          </p:cNvPr>
          <p:cNvSpPr>
            <a:spLocks noGrp="1"/>
          </p:cNvSpPr>
          <p:nvPr>
            <p:ph type="subTitle" idx="1"/>
          </p:nvPr>
        </p:nvSpPr>
        <p:spPr>
          <a:xfrm>
            <a:off x="838200" y="3902075"/>
            <a:ext cx="3600515" cy="580612"/>
          </a:xfrm>
        </p:spPr>
        <p:txBody>
          <a:bodyPr vert="horz" lIns="91440" tIns="45720" rIns="91440" bIns="45720" rtlCol="0" anchor="t">
            <a:noAutofit/>
          </a:bodyPr>
          <a:lstStyle/>
          <a:p>
            <a:pPr algn="l"/>
            <a:r>
              <a:rPr lang="en-IN" sz="2800" dirty="0">
                <a:solidFill>
                  <a:schemeClr val="bg1"/>
                </a:solidFill>
              </a:rPr>
              <a:t>End-Eval presentation</a:t>
            </a:r>
            <a:endParaRPr lang="en-IN" sz="2800" dirty="0">
              <a:solidFill>
                <a:schemeClr val="bg1"/>
              </a:solidFill>
              <a:cs typeface="Calibri"/>
            </a:endParaRPr>
          </a:p>
        </p:txBody>
      </p:sp>
      <p:cxnSp>
        <p:nvCxnSpPr>
          <p:cNvPr id="47" name="Straight Connector 31">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C6FC94A-6B91-0E4A-54BF-A3C7B27524E2}"/>
              </a:ext>
            </a:extLst>
          </p:cNvPr>
          <p:cNvSpPr txBox="1"/>
          <p:nvPr/>
        </p:nvSpPr>
        <p:spPr>
          <a:xfrm>
            <a:off x="9995770" y="5006236"/>
            <a:ext cx="2127336"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Calibri"/>
              </a:rPr>
              <a:t>Mentors: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Calibri"/>
              </a:rPr>
              <a:t>Shivam Pandey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Calibri"/>
              </a:rPr>
              <a:t>Nivin Vinod</a:t>
            </a:r>
          </a:p>
        </p:txBody>
      </p:sp>
    </p:spTree>
    <p:extLst>
      <p:ext uri="{BB962C8B-B14F-4D97-AF65-F5344CB8AC3E}">
        <p14:creationId xmlns:p14="http://schemas.microsoft.com/office/powerpoint/2010/main" val="173369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1" y="1"/>
            <a:ext cx="12192001" cy="6823740"/>
          </a:xfrm>
          <a:prstGeom prst="rect">
            <a:avLst/>
          </a:prstGeom>
          <a:noFill/>
          <a:ln>
            <a:noFill/>
          </a:ln>
        </p:spPr>
      </p:pic>
      <p:sp>
        <p:nvSpPr>
          <p:cNvPr id="87" name="Google Shape;87;p17"/>
          <p:cNvSpPr txBox="1"/>
          <p:nvPr/>
        </p:nvSpPr>
        <p:spPr>
          <a:xfrm>
            <a:off x="598700" y="571467"/>
            <a:ext cx="9239200" cy="8025298"/>
          </a:xfrm>
          <a:prstGeom prst="rect">
            <a:avLst/>
          </a:prstGeom>
          <a:noFill/>
          <a:ln>
            <a:noFill/>
          </a:ln>
        </p:spPr>
        <p:txBody>
          <a:bodyPr spcFirstLastPara="1" wrap="square" lIns="121900" tIns="121900" rIns="121900" bIns="121900" anchor="t" anchorCtr="0">
            <a:spAutoFit/>
          </a:bodyPr>
          <a:lstStyle/>
          <a:p>
            <a:pPr algn="ctr" defTabSz="1219170">
              <a:lnSpc>
                <a:spcPct val="150000"/>
              </a:lnSpc>
              <a:buClr>
                <a:srgbClr val="000000"/>
              </a:buClr>
            </a:pPr>
            <a:r>
              <a:rPr lang="en" sz="2533" b="1" kern="0" dirty="0">
                <a:solidFill>
                  <a:srgbClr val="000000"/>
                </a:solidFill>
                <a:highlight>
                  <a:srgbClr val="FFFFFF"/>
                </a:highlight>
                <a:latin typeface="Roboto"/>
                <a:ea typeface="Roboto"/>
                <a:cs typeface="Roboto"/>
                <a:sym typeface="Roboto"/>
              </a:rPr>
              <a:t>Chi-Square Test of Independence</a:t>
            </a:r>
            <a:endParaRPr sz="2533" b="1" kern="0" dirty="0">
              <a:solidFill>
                <a:srgbClr val="000000"/>
              </a:solidFill>
              <a:highlight>
                <a:srgbClr val="FFFFFF"/>
              </a:highlight>
              <a:latin typeface="Roboto"/>
              <a:ea typeface="Roboto"/>
              <a:cs typeface="Roboto"/>
              <a:sym typeface="Roboto"/>
            </a:endParaRPr>
          </a:p>
          <a:p>
            <a:pPr defTabSz="1219170">
              <a:lnSpc>
                <a:spcPct val="150000"/>
              </a:lnSpc>
              <a:spcBef>
                <a:spcPts val="2667"/>
              </a:spcBef>
              <a:buClr>
                <a:srgbClr val="000000"/>
              </a:buClr>
            </a:pPr>
            <a:r>
              <a:rPr lang="en" sz="2000" kern="0" dirty="0">
                <a:solidFill>
                  <a:srgbClr val="000000"/>
                </a:solidFill>
                <a:highlight>
                  <a:srgbClr val="FFFFFF"/>
                </a:highlight>
                <a:latin typeface="Roboto"/>
                <a:ea typeface="Roboto"/>
                <a:cs typeface="Roboto"/>
                <a:sym typeface="Roboto"/>
              </a:rPr>
              <a:t>The Chi-Square test of independence is used to determine if there is a significant relationship between two nominal (categorical) variables.  The frequency of each category for one nominal variable is compared across the categories of the second nominal variable.</a:t>
            </a:r>
            <a:endParaRPr sz="2000" kern="0" dirty="0">
              <a:solidFill>
                <a:srgbClr val="000000"/>
              </a:solidFill>
              <a:highlight>
                <a:srgbClr val="FFFFFF"/>
              </a:highlight>
              <a:latin typeface="Roboto"/>
              <a:ea typeface="Roboto"/>
              <a:cs typeface="Roboto"/>
              <a:sym typeface="Roboto"/>
            </a:endParaRPr>
          </a:p>
          <a:p>
            <a:pPr defTabSz="1219170">
              <a:lnSpc>
                <a:spcPct val="150000"/>
              </a:lnSpc>
              <a:spcBef>
                <a:spcPts val="2667"/>
              </a:spcBef>
              <a:buClr>
                <a:srgbClr val="000000"/>
              </a:buClr>
            </a:pPr>
            <a:r>
              <a:rPr lang="en" sz="2000" kern="0" dirty="0">
                <a:solidFill>
                  <a:srgbClr val="000000"/>
                </a:solidFill>
                <a:highlight>
                  <a:srgbClr val="FFFFFF"/>
                </a:highlight>
                <a:latin typeface="Roboto"/>
                <a:ea typeface="Roboto"/>
                <a:cs typeface="Roboto"/>
                <a:sym typeface="Roboto"/>
              </a:rPr>
              <a:t>To begin we Chi Squared test, we firstly lay down the hypotheses:</a:t>
            </a:r>
            <a:endParaRPr sz="2000" kern="0" dirty="0">
              <a:solidFill>
                <a:srgbClr val="000000"/>
              </a:solidFill>
              <a:highlight>
                <a:srgbClr val="FFFFFF"/>
              </a:highlight>
              <a:latin typeface="Roboto"/>
              <a:ea typeface="Roboto"/>
              <a:cs typeface="Roboto"/>
              <a:sym typeface="Roboto"/>
            </a:endParaRPr>
          </a:p>
          <a:p>
            <a:pPr defTabSz="1219170">
              <a:lnSpc>
                <a:spcPct val="150000"/>
              </a:lnSpc>
              <a:spcBef>
                <a:spcPts val="2667"/>
              </a:spcBef>
              <a:buClr>
                <a:srgbClr val="000000"/>
              </a:buClr>
            </a:pPr>
            <a:r>
              <a:rPr lang="en" sz="2000" b="1" kern="0" dirty="0">
                <a:solidFill>
                  <a:srgbClr val="000000"/>
                </a:solidFill>
                <a:highlight>
                  <a:srgbClr val="FFFFFF"/>
                </a:highlight>
                <a:latin typeface="Roboto"/>
                <a:ea typeface="Roboto"/>
                <a:cs typeface="Roboto"/>
                <a:sym typeface="Roboto"/>
              </a:rPr>
              <a:t>Null hypothesis</a:t>
            </a:r>
            <a:r>
              <a:rPr lang="en" sz="2000" kern="0" dirty="0">
                <a:solidFill>
                  <a:srgbClr val="000000"/>
                </a:solidFill>
                <a:highlight>
                  <a:srgbClr val="FFFFFF"/>
                </a:highlight>
                <a:latin typeface="Roboto"/>
                <a:ea typeface="Roboto"/>
                <a:cs typeface="Roboto"/>
                <a:sym typeface="Roboto"/>
              </a:rPr>
              <a:t>: this hypothesis assumes that there is no relation between the two variables.</a:t>
            </a:r>
            <a:endParaRPr sz="2000" kern="0" dirty="0">
              <a:solidFill>
                <a:srgbClr val="000000"/>
              </a:solidFill>
              <a:highlight>
                <a:srgbClr val="FFFFFF"/>
              </a:highlight>
              <a:latin typeface="Roboto"/>
              <a:ea typeface="Roboto"/>
              <a:cs typeface="Roboto"/>
              <a:sym typeface="Roboto"/>
            </a:endParaRPr>
          </a:p>
          <a:p>
            <a:pPr defTabSz="1219170">
              <a:lnSpc>
                <a:spcPct val="150000"/>
              </a:lnSpc>
              <a:spcBef>
                <a:spcPts val="2667"/>
              </a:spcBef>
              <a:buClr>
                <a:srgbClr val="000000"/>
              </a:buClr>
            </a:pPr>
            <a:r>
              <a:rPr lang="en" sz="2000" b="1" kern="0" dirty="0">
                <a:solidFill>
                  <a:srgbClr val="000000"/>
                </a:solidFill>
                <a:highlight>
                  <a:srgbClr val="FFFFFF"/>
                </a:highlight>
                <a:latin typeface="Roboto"/>
                <a:ea typeface="Roboto"/>
                <a:cs typeface="Roboto"/>
                <a:sym typeface="Roboto"/>
              </a:rPr>
              <a:t>Alternate hypothesis</a:t>
            </a:r>
            <a:r>
              <a:rPr lang="en" sz="2000" kern="0" dirty="0">
                <a:solidFill>
                  <a:srgbClr val="000000"/>
                </a:solidFill>
                <a:highlight>
                  <a:srgbClr val="FFFFFF"/>
                </a:highlight>
                <a:latin typeface="Roboto"/>
                <a:ea typeface="Roboto"/>
                <a:cs typeface="Roboto"/>
                <a:sym typeface="Roboto"/>
              </a:rPr>
              <a:t>: this hypothesis assumes that there is a relation between the two variables. </a:t>
            </a:r>
            <a:endParaRPr sz="2000" kern="0" dirty="0">
              <a:solidFill>
                <a:srgbClr val="000000"/>
              </a:solidFill>
              <a:highlight>
                <a:srgbClr val="FFFFFF"/>
              </a:highlight>
              <a:latin typeface="Roboto"/>
              <a:ea typeface="Roboto"/>
              <a:cs typeface="Roboto"/>
              <a:sym typeface="Roboto"/>
            </a:endParaRPr>
          </a:p>
          <a:p>
            <a:pPr defTabSz="1219170">
              <a:lnSpc>
                <a:spcPct val="150000"/>
              </a:lnSpc>
              <a:spcBef>
                <a:spcPts val="2667"/>
              </a:spcBef>
              <a:buClr>
                <a:srgbClr val="000000"/>
              </a:buClr>
            </a:pPr>
            <a:endParaRPr sz="2000" kern="0" dirty="0">
              <a:solidFill>
                <a:srgbClr val="000000"/>
              </a:solidFill>
              <a:highlight>
                <a:srgbClr val="FFFFFF"/>
              </a:highlight>
              <a:latin typeface="Roboto"/>
              <a:ea typeface="Roboto"/>
              <a:cs typeface="Roboto"/>
              <a:sym typeface="Roboto"/>
            </a:endParaRPr>
          </a:p>
          <a:p>
            <a:pPr defTabSz="1219170">
              <a:lnSpc>
                <a:spcPct val="150000"/>
              </a:lnSpc>
              <a:spcBef>
                <a:spcPts val="2667"/>
              </a:spcBef>
              <a:spcAft>
                <a:spcPts val="2667"/>
              </a:spcAft>
              <a:buClr>
                <a:srgbClr val="000000"/>
              </a:buClr>
            </a:pPr>
            <a:endParaRPr sz="667" kern="0" dirty="0">
              <a:solidFill>
                <a:srgbClr val="000000"/>
              </a:solidFill>
              <a:highlight>
                <a:srgbClr val="FFFFFF"/>
              </a:highlight>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8"/>
          <p:cNvPicPr preferRelativeResize="0"/>
          <p:nvPr/>
        </p:nvPicPr>
        <p:blipFill>
          <a:blip r:embed="rId3">
            <a:alphaModFix/>
          </a:blip>
          <a:stretch>
            <a:fillRect/>
          </a:stretch>
        </p:blipFill>
        <p:spPr>
          <a:xfrm>
            <a:off x="1" y="1"/>
            <a:ext cx="12192001" cy="6823740"/>
          </a:xfrm>
          <a:prstGeom prst="rect">
            <a:avLst/>
          </a:prstGeom>
          <a:noFill/>
          <a:ln>
            <a:noFill/>
          </a:ln>
        </p:spPr>
      </p:pic>
      <p:sp>
        <p:nvSpPr>
          <p:cNvPr id="93" name="Google Shape;93;p18"/>
          <p:cNvSpPr txBox="1">
            <a:spLocks noGrp="1"/>
          </p:cNvSpPr>
          <p:nvPr>
            <p:ph type="body" idx="1"/>
          </p:nvPr>
        </p:nvSpPr>
        <p:spPr>
          <a:xfrm>
            <a:off x="1092200" y="490767"/>
            <a:ext cx="8936400" cy="3264000"/>
          </a:xfrm>
          <a:prstGeom prst="rect">
            <a:avLst/>
          </a:prstGeom>
        </p:spPr>
        <p:txBody>
          <a:bodyPr spcFirstLastPara="1" wrap="square" lIns="121900" tIns="121900" rIns="121900" bIns="121900" anchor="t" anchorCtr="0">
            <a:normAutofit/>
          </a:bodyPr>
          <a:lstStyle/>
          <a:p>
            <a:pPr marL="0" indent="0" algn="ctr">
              <a:buNone/>
            </a:pPr>
            <a:r>
              <a:rPr lang="en" sz="2933" b="1">
                <a:solidFill>
                  <a:schemeClr val="dk1"/>
                </a:solidFill>
              </a:rPr>
              <a:t>Calculating chi squared statistic:</a:t>
            </a:r>
            <a:endParaRPr sz="2933" b="1">
              <a:solidFill>
                <a:schemeClr val="dk1"/>
              </a:solidFill>
            </a:endParaRPr>
          </a:p>
          <a:p>
            <a:pPr marL="0" indent="0">
              <a:spcBef>
                <a:spcPts val="1600"/>
              </a:spcBef>
              <a:buNone/>
            </a:pPr>
            <a:endParaRPr sz="2133">
              <a:solidFill>
                <a:schemeClr val="dk1"/>
              </a:solidFill>
            </a:endParaRPr>
          </a:p>
          <a:p>
            <a:pPr marL="0" indent="0">
              <a:spcBef>
                <a:spcPts val="1600"/>
              </a:spcBef>
              <a:spcAft>
                <a:spcPts val="1600"/>
              </a:spcAft>
              <a:buNone/>
            </a:pPr>
            <a:r>
              <a:rPr lang="en" sz="2133">
                <a:solidFill>
                  <a:schemeClr val="dk1"/>
                </a:solidFill>
              </a:rPr>
              <a:t>First we have to calculate the expected value of the two nominal variables.  We can calculate the expected value of the two nominal variables by using this formula:</a:t>
            </a:r>
            <a:endParaRPr sz="3600">
              <a:solidFill>
                <a:schemeClr val="dk1"/>
              </a:solidFill>
            </a:endParaRPr>
          </a:p>
        </p:txBody>
      </p:sp>
      <p:pic>
        <p:nvPicPr>
          <p:cNvPr id="94" name="Google Shape;94;p18"/>
          <p:cNvPicPr preferRelativeResize="0"/>
          <p:nvPr/>
        </p:nvPicPr>
        <p:blipFill>
          <a:blip r:embed="rId4">
            <a:alphaModFix/>
          </a:blip>
          <a:stretch>
            <a:fillRect/>
          </a:stretch>
        </p:blipFill>
        <p:spPr>
          <a:xfrm>
            <a:off x="4323433" y="3190534"/>
            <a:ext cx="3530600" cy="977900"/>
          </a:xfrm>
          <a:prstGeom prst="rect">
            <a:avLst/>
          </a:prstGeom>
          <a:noFill/>
          <a:ln>
            <a:noFill/>
          </a:ln>
        </p:spPr>
      </p:pic>
      <p:sp>
        <p:nvSpPr>
          <p:cNvPr id="95" name="Google Shape;95;p18"/>
          <p:cNvSpPr txBox="1"/>
          <p:nvPr/>
        </p:nvSpPr>
        <p:spPr>
          <a:xfrm>
            <a:off x="425467" y="4363368"/>
            <a:ext cx="9239200" cy="943936"/>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267" kern="0">
                <a:solidFill>
                  <a:srgbClr val="000000"/>
                </a:solidFill>
                <a:latin typeface="Calibri"/>
                <a:ea typeface="Calibri"/>
                <a:cs typeface="Calibri"/>
                <a:sym typeface="Calibri"/>
              </a:rPr>
              <a:t>Where,  Ei,j = expected value   </a:t>
            </a:r>
            <a:endParaRPr sz="2267" kern="0">
              <a:solidFill>
                <a:srgbClr val="000000"/>
              </a:solidFill>
              <a:latin typeface="Calibri"/>
              <a:ea typeface="Calibri"/>
              <a:cs typeface="Calibri"/>
              <a:sym typeface="Calibri"/>
            </a:endParaRPr>
          </a:p>
          <a:p>
            <a:pPr defTabSz="1219170">
              <a:buClr>
                <a:srgbClr val="000000"/>
              </a:buClr>
            </a:pPr>
            <a:r>
              <a:rPr lang="en" sz="2267" kern="0">
                <a:solidFill>
                  <a:srgbClr val="000000"/>
                </a:solidFill>
                <a:latin typeface="Calibri"/>
                <a:ea typeface="Calibri"/>
                <a:cs typeface="Calibri"/>
                <a:sym typeface="Calibri"/>
              </a:rPr>
              <a:t>               N = total numbers</a:t>
            </a:r>
            <a:r>
              <a:rPr lang="en" sz="1867" kern="0">
                <a:solidFill>
                  <a:srgbClr val="000000"/>
                </a:solidFill>
                <a:latin typeface="Calibri"/>
                <a:ea typeface="Calibri"/>
                <a:cs typeface="Calibri"/>
                <a:sym typeface="Calibri"/>
              </a:rPr>
              <a:t> </a:t>
            </a:r>
            <a:endParaRPr sz="1867" kern="0">
              <a:solidFill>
                <a:srgbClr val="000000"/>
              </a:solidFill>
              <a:latin typeface="Calibri"/>
              <a:ea typeface="Calibri"/>
              <a:cs typeface="Calibri"/>
              <a:sym typeface="Calibri"/>
            </a:endParaRPr>
          </a:p>
        </p:txBody>
      </p:sp>
      <p:pic>
        <p:nvPicPr>
          <p:cNvPr id="96" name="Google Shape;96;p18"/>
          <p:cNvPicPr preferRelativeResize="0"/>
          <p:nvPr/>
        </p:nvPicPr>
        <p:blipFill rotWithShape="1">
          <a:blip r:embed="rId5">
            <a:alphaModFix/>
          </a:blip>
          <a:srcRect b="54712"/>
          <a:stretch/>
        </p:blipFill>
        <p:spPr>
          <a:xfrm>
            <a:off x="4295601" y="4464967"/>
            <a:ext cx="2808233" cy="909100"/>
          </a:xfrm>
          <a:prstGeom prst="rect">
            <a:avLst/>
          </a:prstGeom>
          <a:noFill/>
          <a:ln>
            <a:noFill/>
          </a:ln>
        </p:spPr>
      </p:pic>
      <p:pic>
        <p:nvPicPr>
          <p:cNvPr id="97" name="Google Shape;97;p18"/>
          <p:cNvPicPr preferRelativeResize="0"/>
          <p:nvPr/>
        </p:nvPicPr>
        <p:blipFill>
          <a:blip r:embed="rId6">
            <a:alphaModFix/>
          </a:blip>
          <a:stretch>
            <a:fillRect/>
          </a:stretch>
        </p:blipFill>
        <p:spPr>
          <a:xfrm>
            <a:off x="7240833" y="4502667"/>
            <a:ext cx="2477400" cy="745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9"/>
          <p:cNvPicPr preferRelativeResize="0"/>
          <p:nvPr/>
        </p:nvPicPr>
        <p:blipFill rotWithShape="1">
          <a:blip r:embed="rId3">
            <a:alphaModFix/>
          </a:blip>
          <a:srcRect t="820" r="9958" b="-819"/>
          <a:stretch/>
        </p:blipFill>
        <p:spPr>
          <a:xfrm>
            <a:off x="1" y="21567"/>
            <a:ext cx="12192001" cy="6857999"/>
          </a:xfrm>
          <a:prstGeom prst="rect">
            <a:avLst/>
          </a:prstGeom>
          <a:noFill/>
          <a:ln>
            <a:noFill/>
          </a:ln>
        </p:spPr>
      </p:pic>
      <p:sp>
        <p:nvSpPr>
          <p:cNvPr id="103" name="Google Shape;103;p19"/>
          <p:cNvSpPr txBox="1">
            <a:spLocks noGrp="1"/>
          </p:cNvSpPr>
          <p:nvPr>
            <p:ph type="body" idx="1"/>
          </p:nvPr>
        </p:nvSpPr>
        <p:spPr>
          <a:xfrm>
            <a:off x="787400" y="622300"/>
            <a:ext cx="9662800" cy="3264000"/>
          </a:xfrm>
          <a:prstGeom prst="rect">
            <a:avLst/>
          </a:prstGeom>
        </p:spPr>
        <p:txBody>
          <a:bodyPr spcFirstLastPara="1" wrap="square" lIns="121900" tIns="121900" rIns="121900" bIns="121900" anchor="t" anchorCtr="0">
            <a:normAutofit/>
          </a:bodyPr>
          <a:lstStyle/>
          <a:p>
            <a:pPr marL="0" indent="0">
              <a:buNone/>
            </a:pPr>
            <a:r>
              <a:rPr lang="en" sz="2267"/>
              <a:t>After calculating expected values, the chi squared statistic can be calculated as:</a:t>
            </a:r>
            <a:endParaRPr sz="2267"/>
          </a:p>
          <a:p>
            <a:pPr marL="0" indent="0">
              <a:spcBef>
                <a:spcPts val="1600"/>
              </a:spcBef>
              <a:buNone/>
            </a:pPr>
            <a:endParaRPr sz="667" b="1"/>
          </a:p>
          <a:p>
            <a:pPr marL="0" indent="0">
              <a:spcBef>
                <a:spcPts val="1600"/>
              </a:spcBef>
              <a:spcAft>
                <a:spcPts val="1600"/>
              </a:spcAft>
              <a:buNone/>
            </a:pPr>
            <a:r>
              <a:rPr lang="en" sz="2133" b="1"/>
              <a:t>Chi-square =</a:t>
            </a:r>
            <a:r>
              <a:rPr lang="en"/>
              <a:t> χ2 = </a:t>
            </a:r>
            <a:endParaRPr/>
          </a:p>
        </p:txBody>
      </p:sp>
      <p:pic>
        <p:nvPicPr>
          <p:cNvPr id="104" name="Google Shape;104;p19"/>
          <p:cNvPicPr preferRelativeResize="0"/>
          <p:nvPr/>
        </p:nvPicPr>
        <p:blipFill rotWithShape="1">
          <a:blip r:embed="rId4">
            <a:alphaModFix/>
          </a:blip>
          <a:srcRect l="3465" t="3428"/>
          <a:stretch/>
        </p:blipFill>
        <p:spPr>
          <a:xfrm>
            <a:off x="2584468" y="1888667"/>
            <a:ext cx="4996473" cy="3264000"/>
          </a:xfrm>
          <a:prstGeom prst="rect">
            <a:avLst/>
          </a:prstGeom>
          <a:noFill/>
          <a:ln>
            <a:noFill/>
          </a:ln>
        </p:spPr>
      </p:pic>
      <p:sp>
        <p:nvSpPr>
          <p:cNvPr id="105" name="Google Shape;105;p19"/>
          <p:cNvSpPr txBox="1"/>
          <p:nvPr/>
        </p:nvSpPr>
        <p:spPr>
          <a:xfrm>
            <a:off x="343800" y="4903100"/>
            <a:ext cx="9865200" cy="1682793"/>
          </a:xfrm>
          <a:prstGeom prst="rect">
            <a:avLst/>
          </a:prstGeom>
          <a:noFill/>
          <a:ln>
            <a:noFill/>
          </a:ln>
        </p:spPr>
        <p:txBody>
          <a:bodyPr spcFirstLastPara="1" wrap="square" lIns="121900" tIns="121900" rIns="121900" bIns="121900" anchor="t" anchorCtr="0">
            <a:spAutoFit/>
          </a:bodyPr>
          <a:lstStyle/>
          <a:p>
            <a:pPr defTabSz="1219170">
              <a:buClr>
                <a:srgbClr val="000000"/>
              </a:buClr>
            </a:pPr>
            <a:endParaRPr sz="1867" kern="0">
              <a:solidFill>
                <a:srgbClr val="000000"/>
              </a:solidFill>
              <a:latin typeface="Calibri"/>
              <a:ea typeface="Calibri"/>
              <a:cs typeface="Calibri"/>
              <a:sym typeface="Calibri"/>
            </a:endParaRPr>
          </a:p>
          <a:p>
            <a:pPr defTabSz="1219170">
              <a:buClr>
                <a:srgbClr val="000000"/>
              </a:buClr>
            </a:pPr>
            <a:endParaRPr sz="1867" kern="0">
              <a:solidFill>
                <a:srgbClr val="000000"/>
              </a:solidFill>
              <a:latin typeface="Calibri"/>
              <a:ea typeface="Calibri"/>
              <a:cs typeface="Calibri"/>
              <a:sym typeface="Calibri"/>
            </a:endParaRPr>
          </a:p>
          <a:p>
            <a:pPr defTabSz="1219170">
              <a:buClr>
                <a:srgbClr val="000000"/>
              </a:buClr>
            </a:pPr>
            <a:r>
              <a:rPr lang="en" sz="1867" kern="0">
                <a:solidFill>
                  <a:srgbClr val="000000"/>
                </a:solidFill>
                <a:latin typeface="Calibri"/>
                <a:ea typeface="Calibri"/>
                <a:cs typeface="Calibri"/>
                <a:sym typeface="Calibri"/>
              </a:rPr>
              <a:t>The χ2 thus obtained is compared to a critical value which is determined by the level of significance (typically 0.05) and degrees of freedom. If the test statistic is lesser than the critical value, the null hypothesis is considered correct (the variables are non-related), else alternate hypothesis is correct. </a:t>
            </a:r>
            <a:endParaRPr sz="1867" kern="0">
              <a:solidFill>
                <a:srgbClr val="000000"/>
              </a:solidFill>
              <a:latin typeface="Calibri"/>
              <a:ea typeface="Calibri"/>
              <a:cs typeface="Calibri"/>
              <a:sym typeface="Calibri"/>
            </a:endParaRPr>
          </a:p>
        </p:txBody>
      </p:sp>
      <p:sp>
        <p:nvSpPr>
          <p:cNvPr id="106" name="Google Shape;106;p19"/>
          <p:cNvSpPr txBox="1"/>
          <p:nvPr/>
        </p:nvSpPr>
        <p:spPr>
          <a:xfrm>
            <a:off x="8024600" y="2195300"/>
            <a:ext cx="3333600" cy="2544759"/>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Calibri"/>
                <a:ea typeface="Calibri"/>
                <a:cs typeface="Calibri"/>
                <a:sym typeface="Calibri"/>
              </a:rPr>
              <a:t>The degree of freedom can be calculated as</a:t>
            </a:r>
            <a:endParaRPr sz="1867" kern="0">
              <a:solidFill>
                <a:srgbClr val="000000"/>
              </a:solidFill>
              <a:latin typeface="Calibri"/>
              <a:ea typeface="Calibri"/>
              <a:cs typeface="Calibri"/>
              <a:sym typeface="Calibri"/>
            </a:endParaRPr>
          </a:p>
          <a:p>
            <a:pPr defTabSz="1219170">
              <a:buClr>
                <a:srgbClr val="000000"/>
              </a:buClr>
            </a:pPr>
            <a:endParaRPr sz="1867" kern="0">
              <a:solidFill>
                <a:srgbClr val="000000"/>
              </a:solidFill>
              <a:latin typeface="Calibri"/>
              <a:ea typeface="Calibri"/>
              <a:cs typeface="Calibri"/>
              <a:sym typeface="Calibri"/>
            </a:endParaRPr>
          </a:p>
          <a:p>
            <a:pPr defTabSz="1219170">
              <a:buClr>
                <a:srgbClr val="000000"/>
              </a:buClr>
            </a:pPr>
            <a:r>
              <a:rPr lang="en" sz="1867" kern="0">
                <a:solidFill>
                  <a:srgbClr val="000000"/>
                </a:solidFill>
                <a:latin typeface="Calibri"/>
                <a:ea typeface="Calibri"/>
                <a:cs typeface="Calibri"/>
                <a:sym typeface="Calibri"/>
              </a:rPr>
              <a:t>DF = (r-1)(c-1)  </a:t>
            </a:r>
            <a:endParaRPr sz="1867" kern="0">
              <a:solidFill>
                <a:srgbClr val="000000"/>
              </a:solidFill>
              <a:latin typeface="Calibri"/>
              <a:ea typeface="Calibri"/>
              <a:cs typeface="Calibri"/>
              <a:sym typeface="Calibri"/>
            </a:endParaRPr>
          </a:p>
          <a:p>
            <a:pPr defTabSz="1219170">
              <a:buClr>
                <a:srgbClr val="000000"/>
              </a:buClr>
            </a:pPr>
            <a:r>
              <a:rPr lang="en" sz="1867" kern="0">
                <a:solidFill>
                  <a:srgbClr val="000000"/>
                </a:solidFill>
                <a:latin typeface="Calibri"/>
                <a:ea typeface="Calibri"/>
                <a:cs typeface="Calibri"/>
                <a:sym typeface="Calibri"/>
              </a:rPr>
              <a:t>where, r = no. of rows,  </a:t>
            </a:r>
            <a:endParaRPr sz="1867" kern="0">
              <a:solidFill>
                <a:srgbClr val="000000"/>
              </a:solidFill>
              <a:latin typeface="Calibri"/>
              <a:ea typeface="Calibri"/>
              <a:cs typeface="Calibri"/>
              <a:sym typeface="Calibri"/>
            </a:endParaRPr>
          </a:p>
          <a:p>
            <a:pPr defTabSz="1219170">
              <a:buClr>
                <a:srgbClr val="000000"/>
              </a:buClr>
            </a:pPr>
            <a:r>
              <a:rPr lang="en" sz="1867" kern="0">
                <a:solidFill>
                  <a:srgbClr val="000000"/>
                </a:solidFill>
                <a:latin typeface="Calibri"/>
                <a:ea typeface="Calibri"/>
                <a:cs typeface="Calibri"/>
                <a:sym typeface="Calibri"/>
              </a:rPr>
              <a:t>              c = no. of columns</a:t>
            </a:r>
            <a:endParaRPr sz="1867" kern="0">
              <a:solidFill>
                <a:srgbClr val="000000"/>
              </a:solidFill>
              <a:latin typeface="Calibri"/>
              <a:ea typeface="Calibri"/>
              <a:cs typeface="Calibri"/>
              <a:sym typeface="Calibri"/>
            </a:endParaRPr>
          </a:p>
          <a:p>
            <a:pPr defTabSz="1219170">
              <a:buClr>
                <a:srgbClr val="000000"/>
              </a:buClr>
            </a:pPr>
            <a:endParaRPr sz="1867" kern="0">
              <a:solidFill>
                <a:srgbClr val="000000"/>
              </a:solidFill>
              <a:latin typeface="Calibri"/>
              <a:ea typeface="Calibri"/>
              <a:cs typeface="Calibri"/>
              <a:sym typeface="Calibri"/>
            </a:endParaRPr>
          </a:p>
          <a:p>
            <a:pPr defTabSz="1219170">
              <a:buClr>
                <a:srgbClr val="000000"/>
              </a:buClr>
            </a:pPr>
            <a:endParaRPr sz="1867" kern="0">
              <a:solidFill>
                <a:srgbClr val="000000"/>
              </a:solidFill>
              <a:latin typeface="Calibri"/>
              <a:ea typeface="Calibri"/>
              <a:cs typeface="Calibri"/>
              <a:sym typeface="Calibri"/>
            </a:endParaRPr>
          </a:p>
        </p:txBody>
      </p:sp>
      <p:cxnSp>
        <p:nvCxnSpPr>
          <p:cNvPr id="107" name="Google Shape;107;p19"/>
          <p:cNvCxnSpPr/>
          <p:nvPr/>
        </p:nvCxnSpPr>
        <p:spPr>
          <a:xfrm flipH="1">
            <a:off x="7783300" y="1564833"/>
            <a:ext cx="13600" cy="3606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20"/>
          <p:cNvPicPr preferRelativeResize="0"/>
          <p:nvPr/>
        </p:nvPicPr>
        <p:blipFill rotWithShape="1">
          <a:blip r:embed="rId3">
            <a:alphaModFix/>
          </a:blip>
          <a:srcRect t="820" r="9958" b="-819"/>
          <a:stretch/>
        </p:blipFill>
        <p:spPr>
          <a:xfrm>
            <a:off x="1" y="21567"/>
            <a:ext cx="12192001" cy="6857999"/>
          </a:xfrm>
          <a:prstGeom prst="rect">
            <a:avLst/>
          </a:prstGeom>
          <a:noFill/>
          <a:ln>
            <a:noFill/>
          </a:ln>
        </p:spPr>
      </p:pic>
      <p:sp>
        <p:nvSpPr>
          <p:cNvPr id="113" name="Google Shape;113;p20"/>
          <p:cNvSpPr txBox="1">
            <a:spLocks noGrp="1"/>
          </p:cNvSpPr>
          <p:nvPr>
            <p:ph type="body" idx="1"/>
          </p:nvPr>
        </p:nvSpPr>
        <p:spPr>
          <a:xfrm>
            <a:off x="1092200" y="830967"/>
            <a:ext cx="10007600" cy="584000"/>
          </a:xfrm>
          <a:prstGeom prst="rect">
            <a:avLst/>
          </a:prstGeom>
        </p:spPr>
        <p:txBody>
          <a:bodyPr spcFirstLastPara="1" wrap="square" lIns="121900" tIns="121900" rIns="121900" bIns="121900" anchor="t" anchorCtr="0">
            <a:noAutofit/>
          </a:bodyPr>
          <a:lstStyle/>
          <a:p>
            <a:pPr marL="0" indent="0" algn="ctr">
              <a:spcAft>
                <a:spcPts val="1600"/>
              </a:spcAft>
              <a:buNone/>
            </a:pPr>
            <a:r>
              <a:rPr lang="en" sz="2800"/>
              <a:t>Code snippet for chi squared</a:t>
            </a:r>
            <a:endParaRPr sz="2800"/>
          </a:p>
        </p:txBody>
      </p:sp>
      <p:pic>
        <p:nvPicPr>
          <p:cNvPr id="114" name="Google Shape;114;p20"/>
          <p:cNvPicPr preferRelativeResize="0"/>
          <p:nvPr/>
        </p:nvPicPr>
        <p:blipFill>
          <a:blip r:embed="rId4">
            <a:alphaModFix/>
          </a:blip>
          <a:stretch>
            <a:fillRect/>
          </a:stretch>
        </p:blipFill>
        <p:spPr>
          <a:xfrm>
            <a:off x="604618" y="2501701"/>
            <a:ext cx="11185965" cy="204783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1"/>
          <p:cNvPicPr preferRelativeResize="0"/>
          <p:nvPr/>
        </p:nvPicPr>
        <p:blipFill rotWithShape="1">
          <a:blip r:embed="rId3">
            <a:alphaModFix/>
          </a:blip>
          <a:srcRect t="820" r="9958" b="-819"/>
          <a:stretch/>
        </p:blipFill>
        <p:spPr>
          <a:xfrm>
            <a:off x="1" y="21567"/>
            <a:ext cx="12192001" cy="6857999"/>
          </a:xfrm>
          <a:prstGeom prst="rect">
            <a:avLst/>
          </a:prstGeom>
          <a:noFill/>
          <a:ln>
            <a:noFill/>
          </a:ln>
        </p:spPr>
      </p:pic>
      <p:sp>
        <p:nvSpPr>
          <p:cNvPr id="120" name="Google Shape;120;p21"/>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pPr algn="ctr"/>
            <a:r>
              <a:rPr lang="en" dirty="0"/>
              <a:t>ANOVA (Analysis of Variance) and F-test</a:t>
            </a:r>
            <a:endParaRPr dirty="0"/>
          </a:p>
        </p:txBody>
      </p:sp>
      <p:sp>
        <p:nvSpPr>
          <p:cNvPr id="121" name="Google Shape;121;p21"/>
          <p:cNvSpPr txBox="1">
            <a:spLocks noGrp="1"/>
          </p:cNvSpPr>
          <p:nvPr>
            <p:ph type="body" idx="1"/>
          </p:nvPr>
        </p:nvSpPr>
        <p:spPr>
          <a:xfrm>
            <a:off x="612333" y="2654233"/>
            <a:ext cx="10763200" cy="4555200"/>
          </a:xfrm>
          <a:prstGeom prst="rect">
            <a:avLst/>
          </a:prstGeom>
        </p:spPr>
        <p:txBody>
          <a:bodyPr spcFirstLastPara="1" wrap="square" lIns="121900" tIns="121900" rIns="121900" bIns="121900" anchor="t" anchorCtr="0">
            <a:normAutofit/>
          </a:bodyPr>
          <a:lstStyle/>
          <a:p>
            <a:pPr marL="0" indent="0">
              <a:buNone/>
            </a:pPr>
            <a:r>
              <a:rPr lang="en" sz="1933">
                <a:solidFill>
                  <a:srgbClr val="424446"/>
                </a:solidFill>
                <a:highlight>
                  <a:srgbClr val="FFFFFF"/>
                </a:highlight>
              </a:rPr>
              <a:t>Analysis of variance (ANOVA) can determine whether the means of three or more groups are different. ANOVA uses F-tests to statistically test the equality of means.</a:t>
            </a:r>
            <a:endParaRPr sz="1933">
              <a:solidFill>
                <a:srgbClr val="424446"/>
              </a:solidFill>
              <a:highlight>
                <a:srgbClr val="FFFFFF"/>
              </a:highlight>
            </a:endParaRPr>
          </a:p>
          <a:p>
            <a:pPr marL="0" indent="0">
              <a:spcBef>
                <a:spcPts val="1600"/>
              </a:spcBef>
              <a:buNone/>
            </a:pPr>
            <a:r>
              <a:rPr lang="en" sz="1933">
                <a:solidFill>
                  <a:srgbClr val="424446"/>
                </a:solidFill>
                <a:highlight>
                  <a:srgbClr val="FFFFFF"/>
                </a:highlight>
              </a:rPr>
              <a:t>F-tests are named after its test statistic, F, which was named in honor of Sir Ronald Fisher. The F-statistic is simply a ratio of two variances.</a:t>
            </a:r>
            <a:endParaRPr sz="1933">
              <a:solidFill>
                <a:srgbClr val="424446"/>
              </a:solidFill>
              <a:highlight>
                <a:srgbClr val="FFFFFF"/>
              </a:highlight>
            </a:endParaRPr>
          </a:p>
          <a:p>
            <a:pPr marL="0" indent="0">
              <a:spcBef>
                <a:spcPts val="1600"/>
              </a:spcBef>
              <a:buNone/>
            </a:pPr>
            <a:endParaRPr sz="1533">
              <a:solidFill>
                <a:srgbClr val="424446"/>
              </a:solidFill>
              <a:highlight>
                <a:srgbClr val="FFFFFF"/>
              </a:highlight>
            </a:endParaRPr>
          </a:p>
          <a:p>
            <a:pPr marL="0" indent="0" algn="ctr">
              <a:spcBef>
                <a:spcPts val="1600"/>
              </a:spcBef>
              <a:buNone/>
            </a:pPr>
            <a:r>
              <a:rPr lang="en" sz="1933">
                <a:solidFill>
                  <a:srgbClr val="424446"/>
                </a:solidFill>
                <a:highlight>
                  <a:srgbClr val="FFFFFF"/>
                </a:highlight>
              </a:rPr>
              <a:t>F = variance between the sample means</a:t>
            </a:r>
            <a:endParaRPr sz="1933">
              <a:solidFill>
                <a:srgbClr val="424446"/>
              </a:solidFill>
              <a:highlight>
                <a:srgbClr val="FFFFFF"/>
              </a:highlight>
            </a:endParaRPr>
          </a:p>
          <a:p>
            <a:pPr marL="0" indent="0">
              <a:spcBef>
                <a:spcPts val="1600"/>
              </a:spcBef>
              <a:spcAft>
                <a:spcPts val="1600"/>
              </a:spcAft>
              <a:buNone/>
            </a:pPr>
            <a:endParaRPr sz="1533">
              <a:solidFill>
                <a:srgbClr val="424446"/>
              </a:solidFill>
              <a:highlight>
                <a:srgbClr val="FFFFFF"/>
              </a:highlight>
            </a:endParaRPr>
          </a:p>
        </p:txBody>
      </p:sp>
      <p:cxnSp>
        <p:nvCxnSpPr>
          <p:cNvPr id="122" name="Google Shape;122;p21"/>
          <p:cNvCxnSpPr/>
          <p:nvPr/>
        </p:nvCxnSpPr>
        <p:spPr>
          <a:xfrm>
            <a:off x="4368800" y="5303167"/>
            <a:ext cx="3863600" cy="3600"/>
          </a:xfrm>
          <a:prstGeom prst="straightConnector1">
            <a:avLst/>
          </a:prstGeom>
          <a:noFill/>
          <a:ln w="9525" cap="flat" cmpd="sng">
            <a:solidFill>
              <a:srgbClr val="000000"/>
            </a:solidFill>
            <a:prstDash val="solid"/>
            <a:round/>
            <a:headEnd type="none" w="med" len="med"/>
            <a:tailEnd type="none" w="med" len="med"/>
          </a:ln>
        </p:spPr>
      </p:cxnSp>
      <p:sp>
        <p:nvSpPr>
          <p:cNvPr id="123" name="Google Shape;123;p21"/>
          <p:cNvSpPr txBox="1"/>
          <p:nvPr/>
        </p:nvSpPr>
        <p:spPr>
          <a:xfrm>
            <a:off x="4904000" y="5168000"/>
            <a:ext cx="31840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Calibri"/>
                <a:ea typeface="Calibri"/>
                <a:cs typeface="Calibri"/>
                <a:sym typeface="Calibri"/>
              </a:rPr>
              <a:t>Variation within samples</a:t>
            </a:r>
            <a:endParaRPr sz="1867" kern="0">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2"/>
          <p:cNvPicPr preferRelativeResize="0"/>
          <p:nvPr/>
        </p:nvPicPr>
        <p:blipFill rotWithShape="1">
          <a:blip r:embed="rId3">
            <a:alphaModFix/>
          </a:blip>
          <a:srcRect t="820" r="9958" b="-819"/>
          <a:stretch/>
        </p:blipFill>
        <p:spPr>
          <a:xfrm>
            <a:off x="1" y="1"/>
            <a:ext cx="12192001" cy="6857999"/>
          </a:xfrm>
          <a:prstGeom prst="rect">
            <a:avLst/>
          </a:prstGeom>
          <a:noFill/>
          <a:ln>
            <a:noFill/>
          </a:ln>
        </p:spPr>
      </p:pic>
      <p:sp>
        <p:nvSpPr>
          <p:cNvPr id="129" name="Google Shape;129;p22"/>
          <p:cNvSpPr txBox="1">
            <a:spLocks noGrp="1"/>
          </p:cNvSpPr>
          <p:nvPr>
            <p:ph type="body" idx="1"/>
          </p:nvPr>
        </p:nvSpPr>
        <p:spPr>
          <a:xfrm>
            <a:off x="1092200" y="723900"/>
            <a:ext cx="10007600" cy="555200"/>
          </a:xfrm>
          <a:prstGeom prst="rect">
            <a:avLst/>
          </a:prstGeom>
        </p:spPr>
        <p:txBody>
          <a:bodyPr spcFirstLastPara="1" wrap="square" lIns="121900" tIns="121900" rIns="121900" bIns="121900" anchor="t" anchorCtr="0">
            <a:normAutofit fontScale="25000" lnSpcReduction="20000"/>
          </a:bodyPr>
          <a:lstStyle/>
          <a:p>
            <a:pPr marL="0" indent="0">
              <a:buNone/>
            </a:pPr>
            <a:r>
              <a:rPr lang="en" sz="8666">
                <a:solidFill>
                  <a:schemeClr val="lt1"/>
                </a:solidFill>
              </a:rPr>
              <a:t>For example, if we have 4 samples, each having 5 readings as follows:</a:t>
            </a:r>
            <a:endParaRPr sz="8666">
              <a:solidFill>
                <a:schemeClr val="lt1"/>
              </a:solidFill>
            </a:endParaRPr>
          </a:p>
          <a:p>
            <a:pPr marL="0" indent="0">
              <a:spcBef>
                <a:spcPts val="1600"/>
              </a:spcBef>
              <a:spcAft>
                <a:spcPts val="1600"/>
              </a:spcAft>
              <a:buNone/>
            </a:pPr>
            <a:endParaRPr/>
          </a:p>
        </p:txBody>
      </p:sp>
      <p:graphicFrame>
        <p:nvGraphicFramePr>
          <p:cNvPr id="130" name="Google Shape;130;p22"/>
          <p:cNvGraphicFramePr/>
          <p:nvPr/>
        </p:nvGraphicFramePr>
        <p:xfrm>
          <a:off x="1092200" y="1513100"/>
          <a:ext cx="7053000" cy="3306800"/>
        </p:xfrm>
        <a:graphic>
          <a:graphicData uri="http://schemas.openxmlformats.org/drawingml/2006/table">
            <a:tbl>
              <a:tblPr>
                <a:noFill/>
              </a:tblPr>
              <a:tblGrid>
                <a:gridCol w="1410600">
                  <a:extLst>
                    <a:ext uri="{9D8B030D-6E8A-4147-A177-3AD203B41FA5}">
                      <a16:colId xmlns:a16="http://schemas.microsoft.com/office/drawing/2014/main" val="20000"/>
                    </a:ext>
                  </a:extLst>
                </a:gridCol>
                <a:gridCol w="1410600">
                  <a:extLst>
                    <a:ext uri="{9D8B030D-6E8A-4147-A177-3AD203B41FA5}">
                      <a16:colId xmlns:a16="http://schemas.microsoft.com/office/drawing/2014/main" val="20001"/>
                    </a:ext>
                  </a:extLst>
                </a:gridCol>
                <a:gridCol w="1410600">
                  <a:extLst>
                    <a:ext uri="{9D8B030D-6E8A-4147-A177-3AD203B41FA5}">
                      <a16:colId xmlns:a16="http://schemas.microsoft.com/office/drawing/2014/main" val="20002"/>
                    </a:ext>
                  </a:extLst>
                </a:gridCol>
                <a:gridCol w="1410600">
                  <a:extLst>
                    <a:ext uri="{9D8B030D-6E8A-4147-A177-3AD203B41FA5}">
                      <a16:colId xmlns:a16="http://schemas.microsoft.com/office/drawing/2014/main" val="20003"/>
                    </a:ext>
                  </a:extLst>
                </a:gridCol>
                <a:gridCol w="1410600">
                  <a:extLst>
                    <a:ext uri="{9D8B030D-6E8A-4147-A177-3AD203B41FA5}">
                      <a16:colId xmlns:a16="http://schemas.microsoft.com/office/drawing/2014/main" val="20004"/>
                    </a:ext>
                  </a:extLst>
                </a:gridCol>
              </a:tblGrid>
              <a:tr h="467320">
                <a:tc>
                  <a:txBody>
                    <a:bodyPr/>
                    <a:lstStyle/>
                    <a:p>
                      <a:pPr marL="0" lvl="0" indent="0" algn="l" rtl="0">
                        <a:spcBef>
                          <a:spcPts val="0"/>
                        </a:spcBef>
                        <a:spcAft>
                          <a:spcPts val="0"/>
                        </a:spcAft>
                        <a:buNone/>
                      </a:pP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Category A</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Category B</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Category C</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Category D</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67320">
                <a:tc>
                  <a:txBody>
                    <a:bodyPr/>
                    <a:lstStyle/>
                    <a:p>
                      <a:pPr marL="0" lvl="0" indent="0" algn="l" rtl="0">
                        <a:spcBef>
                          <a:spcPts val="0"/>
                        </a:spcBef>
                        <a:spcAft>
                          <a:spcPts val="0"/>
                        </a:spcAft>
                        <a:buNone/>
                      </a:pPr>
                      <a:r>
                        <a:rPr lang="en" sz="1500">
                          <a:solidFill>
                            <a:schemeClr val="lt1"/>
                          </a:solidFill>
                        </a:rPr>
                        <a:t>Reading 1</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a1</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b1</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c1</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d1</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67320">
                <a:tc>
                  <a:txBody>
                    <a:bodyPr/>
                    <a:lstStyle/>
                    <a:p>
                      <a:pPr marL="0" lvl="0" indent="0" algn="l" rtl="0">
                        <a:spcBef>
                          <a:spcPts val="0"/>
                        </a:spcBef>
                        <a:spcAft>
                          <a:spcPts val="0"/>
                        </a:spcAft>
                        <a:buNone/>
                      </a:pPr>
                      <a:r>
                        <a:rPr lang="en" sz="1500">
                          <a:solidFill>
                            <a:schemeClr val="lt1"/>
                          </a:solidFill>
                        </a:rPr>
                        <a:t>Reading 2</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a2</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b2</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c2</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d2</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67320">
                <a:tc>
                  <a:txBody>
                    <a:bodyPr/>
                    <a:lstStyle/>
                    <a:p>
                      <a:pPr marL="0" lvl="0" indent="0" algn="l" rtl="0">
                        <a:spcBef>
                          <a:spcPts val="0"/>
                        </a:spcBef>
                        <a:spcAft>
                          <a:spcPts val="0"/>
                        </a:spcAft>
                        <a:buNone/>
                      </a:pPr>
                      <a:r>
                        <a:rPr lang="en" sz="1500">
                          <a:solidFill>
                            <a:schemeClr val="lt1"/>
                          </a:solidFill>
                        </a:rPr>
                        <a:t>Reading 3</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a3</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b3</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c3</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d3</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467320">
                <a:tc>
                  <a:txBody>
                    <a:bodyPr/>
                    <a:lstStyle/>
                    <a:p>
                      <a:pPr marL="0" lvl="0" indent="0" algn="l" rtl="0">
                        <a:spcBef>
                          <a:spcPts val="0"/>
                        </a:spcBef>
                        <a:spcAft>
                          <a:spcPts val="0"/>
                        </a:spcAft>
                        <a:buNone/>
                      </a:pPr>
                      <a:r>
                        <a:rPr lang="en" sz="1500">
                          <a:solidFill>
                            <a:schemeClr val="lt1"/>
                          </a:solidFill>
                        </a:rPr>
                        <a:t>Reading 4</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a4</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b4</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c4</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d4</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67320">
                <a:tc>
                  <a:txBody>
                    <a:bodyPr/>
                    <a:lstStyle/>
                    <a:p>
                      <a:pPr marL="0" lvl="0" indent="0" algn="l" rtl="0">
                        <a:spcBef>
                          <a:spcPts val="0"/>
                        </a:spcBef>
                        <a:spcAft>
                          <a:spcPts val="0"/>
                        </a:spcAft>
                        <a:buNone/>
                      </a:pPr>
                      <a:r>
                        <a:rPr lang="en" sz="1500">
                          <a:solidFill>
                            <a:schemeClr val="lt1"/>
                          </a:solidFill>
                        </a:rPr>
                        <a:t>Reading 5</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a5</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b5</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c5</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d5</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467320">
                <a:tc>
                  <a:txBody>
                    <a:bodyPr/>
                    <a:lstStyle/>
                    <a:p>
                      <a:pPr marL="0" lvl="0" indent="0" algn="l" rtl="0">
                        <a:spcBef>
                          <a:spcPts val="0"/>
                        </a:spcBef>
                        <a:spcAft>
                          <a:spcPts val="0"/>
                        </a:spcAft>
                        <a:buNone/>
                      </a:pPr>
                      <a:r>
                        <a:rPr lang="en" sz="1500">
                          <a:solidFill>
                            <a:schemeClr val="lt1"/>
                          </a:solidFill>
                        </a:rPr>
                        <a:t>Mean</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m1</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m2</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m3</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lt1"/>
                          </a:solidFill>
                        </a:rPr>
                        <a:t>m4</a:t>
                      </a:r>
                      <a:endParaRPr sz="1500">
                        <a:solidFill>
                          <a:schemeClr val="lt1"/>
                        </a:solidFill>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31" name="Google Shape;131;p22"/>
          <p:cNvSpPr txBox="1"/>
          <p:nvPr/>
        </p:nvSpPr>
        <p:spPr>
          <a:xfrm>
            <a:off x="3517900" y="5018334"/>
            <a:ext cx="2939200" cy="11081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FFFFFF"/>
                </a:solidFill>
                <a:latin typeface="Calibri"/>
                <a:ea typeface="Calibri"/>
                <a:cs typeface="Calibri"/>
                <a:sym typeface="Calibri"/>
              </a:rPr>
              <a:t>Where, Z = variance between the set of means (m1,m2,m3,m4)</a:t>
            </a:r>
            <a:endParaRPr sz="1867" kern="0">
              <a:solidFill>
                <a:srgbClr val="FFFFFF"/>
              </a:solidFill>
              <a:latin typeface="Calibri"/>
              <a:ea typeface="Calibri"/>
              <a:cs typeface="Calibri"/>
              <a:sym typeface="Calibri"/>
            </a:endParaRPr>
          </a:p>
        </p:txBody>
      </p:sp>
      <p:sp>
        <p:nvSpPr>
          <p:cNvPr id="132" name="Google Shape;132;p22"/>
          <p:cNvSpPr txBox="1"/>
          <p:nvPr/>
        </p:nvSpPr>
        <p:spPr>
          <a:xfrm>
            <a:off x="870867" y="5252367"/>
            <a:ext cx="1632000" cy="677068"/>
          </a:xfrm>
          <a:prstGeom prst="rect">
            <a:avLst/>
          </a:prstGeom>
          <a:solidFill>
            <a:srgbClr val="FFFF00"/>
          </a:solidFill>
          <a:ln>
            <a:noFill/>
          </a:ln>
        </p:spPr>
        <p:txBody>
          <a:bodyPr spcFirstLastPara="1" wrap="square" lIns="121900" tIns="121900" rIns="121900" bIns="121900" anchor="t" anchorCtr="0">
            <a:spAutoFit/>
          </a:bodyPr>
          <a:lstStyle/>
          <a:p>
            <a:pPr defTabSz="1219170">
              <a:buClr>
                <a:srgbClr val="000000"/>
              </a:buClr>
            </a:pPr>
            <a:r>
              <a:rPr lang="en" sz="2800" b="1" kern="0">
                <a:solidFill>
                  <a:srgbClr val="000000"/>
                </a:solidFill>
                <a:latin typeface="Calibri"/>
                <a:ea typeface="Calibri"/>
                <a:cs typeface="Calibri"/>
                <a:sym typeface="Calibri"/>
              </a:rPr>
              <a:t>F = Z/A</a:t>
            </a:r>
            <a:endParaRPr sz="2800" b="1" kern="0">
              <a:solidFill>
                <a:srgbClr val="000000"/>
              </a:solidFill>
              <a:latin typeface="Calibri"/>
              <a:ea typeface="Calibri"/>
              <a:cs typeface="Calibri"/>
              <a:sym typeface="Calibri"/>
            </a:endParaRPr>
          </a:p>
        </p:txBody>
      </p:sp>
      <p:sp>
        <p:nvSpPr>
          <p:cNvPr id="133" name="Google Shape;133;p22"/>
          <p:cNvSpPr txBox="1"/>
          <p:nvPr/>
        </p:nvSpPr>
        <p:spPr>
          <a:xfrm>
            <a:off x="6473367" y="5034634"/>
            <a:ext cx="2830400" cy="11081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FFFFFF"/>
                </a:solidFill>
                <a:latin typeface="Calibri"/>
                <a:ea typeface="Calibri"/>
                <a:cs typeface="Calibri"/>
                <a:sym typeface="Calibri"/>
              </a:rPr>
              <a:t>and , A = variance of all the Readings (a1,a2….d4,d5)</a:t>
            </a:r>
            <a:endParaRPr sz="1867" kern="0">
              <a:solidFill>
                <a:srgbClr val="FFFF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23"/>
          <p:cNvPicPr preferRelativeResize="0"/>
          <p:nvPr/>
        </p:nvPicPr>
        <p:blipFill rotWithShape="1">
          <a:blip r:embed="rId3">
            <a:alphaModFix/>
          </a:blip>
          <a:srcRect t="820" r="9958" b="-819"/>
          <a:stretch/>
        </p:blipFill>
        <p:spPr>
          <a:xfrm>
            <a:off x="1" y="21567"/>
            <a:ext cx="12192001" cy="6857999"/>
          </a:xfrm>
          <a:prstGeom prst="rect">
            <a:avLst/>
          </a:prstGeom>
          <a:noFill/>
          <a:ln>
            <a:noFill/>
          </a:ln>
        </p:spPr>
      </p:pic>
      <p:pic>
        <p:nvPicPr>
          <p:cNvPr id="139" name="Google Shape;139;p23"/>
          <p:cNvPicPr preferRelativeResize="0"/>
          <p:nvPr/>
        </p:nvPicPr>
        <p:blipFill>
          <a:blip r:embed="rId4">
            <a:alphaModFix/>
          </a:blip>
          <a:stretch>
            <a:fillRect/>
          </a:stretch>
        </p:blipFill>
        <p:spPr>
          <a:xfrm>
            <a:off x="843623" y="1876900"/>
            <a:ext cx="3915600" cy="3742867"/>
          </a:xfrm>
          <a:prstGeom prst="rect">
            <a:avLst/>
          </a:prstGeom>
          <a:noFill/>
          <a:ln>
            <a:noFill/>
          </a:ln>
        </p:spPr>
      </p:pic>
      <p:sp>
        <p:nvSpPr>
          <p:cNvPr id="140" name="Google Shape;140;p23"/>
          <p:cNvSpPr txBox="1"/>
          <p:nvPr/>
        </p:nvSpPr>
        <p:spPr>
          <a:xfrm>
            <a:off x="843633" y="816467"/>
            <a:ext cx="3042400" cy="800179"/>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3600" b="1" kern="0">
                <a:solidFill>
                  <a:srgbClr val="000000"/>
                </a:solidFill>
                <a:latin typeface="Calibri"/>
                <a:ea typeface="Calibri"/>
                <a:cs typeface="Calibri"/>
                <a:sym typeface="Calibri"/>
              </a:rPr>
              <a:t>    F = Z/A</a:t>
            </a:r>
            <a:endParaRPr sz="3600" b="1" kern="0">
              <a:solidFill>
                <a:srgbClr val="000000"/>
              </a:solidFill>
              <a:latin typeface="Calibri"/>
              <a:ea typeface="Calibri"/>
              <a:cs typeface="Calibri"/>
              <a:sym typeface="Calibri"/>
            </a:endParaRPr>
          </a:p>
        </p:txBody>
      </p:sp>
      <p:sp>
        <p:nvSpPr>
          <p:cNvPr id="141" name="Google Shape;141;p23"/>
          <p:cNvSpPr txBox="1"/>
          <p:nvPr/>
        </p:nvSpPr>
        <p:spPr>
          <a:xfrm>
            <a:off x="5238767" y="1932200"/>
            <a:ext cx="5960000" cy="3323946"/>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000" kern="0">
                <a:solidFill>
                  <a:srgbClr val="000000"/>
                </a:solidFill>
                <a:latin typeface="Calibri"/>
                <a:ea typeface="Calibri"/>
                <a:cs typeface="Calibri"/>
                <a:sym typeface="Calibri"/>
              </a:rPr>
              <a:t>The plot above is the nature of the graph which has more variance (relative to the lower one). It is more scattered around its mean (u). This sample will lead to a bigger ‘A’.</a:t>
            </a:r>
            <a:endParaRPr sz="2000" kern="0">
              <a:solidFill>
                <a:srgbClr val="000000"/>
              </a:solidFill>
              <a:latin typeface="Calibri"/>
              <a:ea typeface="Calibri"/>
              <a:cs typeface="Calibri"/>
              <a:sym typeface="Calibri"/>
            </a:endParaRPr>
          </a:p>
          <a:p>
            <a:pPr defTabSz="1219170">
              <a:buClr>
                <a:srgbClr val="000000"/>
              </a:buClr>
            </a:pPr>
            <a:endParaRPr sz="2000" kern="0">
              <a:solidFill>
                <a:srgbClr val="000000"/>
              </a:solidFill>
              <a:latin typeface="Calibri"/>
              <a:ea typeface="Calibri"/>
              <a:cs typeface="Calibri"/>
              <a:sym typeface="Calibri"/>
            </a:endParaRPr>
          </a:p>
          <a:p>
            <a:pPr defTabSz="1219170">
              <a:buClr>
                <a:srgbClr val="000000"/>
              </a:buClr>
            </a:pPr>
            <a:endParaRPr sz="2000" kern="0">
              <a:solidFill>
                <a:srgbClr val="000000"/>
              </a:solidFill>
              <a:latin typeface="Calibri"/>
              <a:ea typeface="Calibri"/>
              <a:cs typeface="Calibri"/>
              <a:sym typeface="Calibri"/>
            </a:endParaRPr>
          </a:p>
          <a:p>
            <a:pPr defTabSz="1219170">
              <a:buClr>
                <a:srgbClr val="000000"/>
              </a:buClr>
            </a:pPr>
            <a:r>
              <a:rPr lang="en" sz="2000" kern="0">
                <a:solidFill>
                  <a:srgbClr val="000000"/>
                </a:solidFill>
                <a:latin typeface="Calibri"/>
                <a:ea typeface="Calibri"/>
                <a:cs typeface="Calibri"/>
                <a:sym typeface="Calibri"/>
              </a:rPr>
              <a:t>The plot below is the nature of the graph having lesser variance (relative to the upper one). It is more clustered around its mean (u). This sample will lead to smaller ‘A’. </a:t>
            </a:r>
            <a:endParaRPr sz="2000" kern="0">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4"/>
          <p:cNvPicPr preferRelativeResize="0"/>
          <p:nvPr/>
        </p:nvPicPr>
        <p:blipFill rotWithShape="1">
          <a:blip r:embed="rId3">
            <a:alphaModFix/>
          </a:blip>
          <a:srcRect t="820" r="9958" b="-819"/>
          <a:stretch/>
        </p:blipFill>
        <p:spPr>
          <a:xfrm>
            <a:off x="1" y="21567"/>
            <a:ext cx="12192001" cy="6857999"/>
          </a:xfrm>
          <a:prstGeom prst="rect">
            <a:avLst/>
          </a:prstGeom>
          <a:noFill/>
          <a:ln>
            <a:noFill/>
          </a:ln>
        </p:spPr>
      </p:pic>
      <p:pic>
        <p:nvPicPr>
          <p:cNvPr id="147" name="Google Shape;147;p24"/>
          <p:cNvPicPr preferRelativeResize="0"/>
          <p:nvPr/>
        </p:nvPicPr>
        <p:blipFill>
          <a:blip r:embed="rId4">
            <a:alphaModFix/>
          </a:blip>
          <a:stretch>
            <a:fillRect/>
          </a:stretch>
        </p:blipFill>
        <p:spPr>
          <a:xfrm>
            <a:off x="2940051" y="883567"/>
            <a:ext cx="5092700" cy="2832100"/>
          </a:xfrm>
          <a:prstGeom prst="rect">
            <a:avLst/>
          </a:prstGeom>
          <a:noFill/>
          <a:ln>
            <a:noFill/>
          </a:ln>
        </p:spPr>
      </p:pic>
      <p:sp>
        <p:nvSpPr>
          <p:cNvPr id="148" name="Google Shape;148;p24"/>
          <p:cNvSpPr txBox="1"/>
          <p:nvPr/>
        </p:nvSpPr>
        <p:spPr>
          <a:xfrm>
            <a:off x="450867" y="4027701"/>
            <a:ext cx="10164400" cy="1887336"/>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133" kern="0">
                <a:solidFill>
                  <a:srgbClr val="000000"/>
                </a:solidFill>
                <a:latin typeface="Calibri"/>
                <a:ea typeface="Calibri"/>
                <a:cs typeface="Calibri"/>
                <a:sym typeface="Calibri"/>
              </a:rPr>
              <a:t>A critical value is obtained by plotting all the different F ratios for different degrees of freedom. </a:t>
            </a:r>
            <a:endParaRPr sz="2133" kern="0">
              <a:solidFill>
                <a:srgbClr val="000000"/>
              </a:solidFill>
              <a:latin typeface="Calibri"/>
              <a:ea typeface="Calibri"/>
              <a:cs typeface="Calibri"/>
              <a:sym typeface="Calibri"/>
            </a:endParaRPr>
          </a:p>
          <a:p>
            <a:pPr defTabSz="1219170">
              <a:buClr>
                <a:srgbClr val="000000"/>
              </a:buClr>
            </a:pPr>
            <a:endParaRPr sz="2133" kern="0">
              <a:solidFill>
                <a:srgbClr val="000000"/>
              </a:solidFill>
              <a:latin typeface="Calibri"/>
              <a:ea typeface="Calibri"/>
              <a:cs typeface="Calibri"/>
              <a:sym typeface="Calibri"/>
            </a:endParaRPr>
          </a:p>
          <a:p>
            <a:pPr defTabSz="1219170">
              <a:buClr>
                <a:srgbClr val="000000"/>
              </a:buClr>
            </a:pPr>
            <a:r>
              <a:rPr lang="en" sz="2133" kern="0">
                <a:solidFill>
                  <a:srgbClr val="000000"/>
                </a:solidFill>
                <a:latin typeface="Calibri"/>
                <a:ea typeface="Calibri"/>
                <a:cs typeface="Calibri"/>
                <a:sym typeface="Calibri"/>
              </a:rPr>
              <a:t>The area lying ahead the F</a:t>
            </a:r>
            <a:r>
              <a:rPr lang="en" sz="2133" kern="0" baseline="-25000">
                <a:solidFill>
                  <a:srgbClr val="000000"/>
                </a:solidFill>
                <a:latin typeface="Calibri"/>
                <a:ea typeface="Calibri"/>
                <a:cs typeface="Calibri"/>
                <a:sym typeface="Calibri"/>
              </a:rPr>
              <a:t>critical</a:t>
            </a:r>
            <a:r>
              <a:rPr lang="en" sz="2133" kern="0">
                <a:solidFill>
                  <a:srgbClr val="000000"/>
                </a:solidFill>
                <a:latin typeface="Calibri"/>
                <a:ea typeface="Calibri"/>
                <a:cs typeface="Calibri"/>
                <a:sym typeface="Calibri"/>
              </a:rPr>
              <a:t> (shaded in blue) is called the rejection area. If the F value lies in the rejection area, we reject our null hypothesis that the variables are not related.</a:t>
            </a:r>
            <a:endParaRPr sz="2133" kern="0">
              <a:solidFill>
                <a:srgbClr val="000000"/>
              </a:solidFill>
              <a:latin typeface="Calibri"/>
              <a:ea typeface="Calibri"/>
              <a:cs typeface="Calibri"/>
              <a:sym typeface="Calibri"/>
            </a:endParaRPr>
          </a:p>
        </p:txBody>
      </p:sp>
      <p:sp>
        <p:nvSpPr>
          <p:cNvPr id="149" name="Google Shape;149;p24"/>
          <p:cNvSpPr txBox="1"/>
          <p:nvPr/>
        </p:nvSpPr>
        <p:spPr>
          <a:xfrm>
            <a:off x="7386867" y="2450200"/>
            <a:ext cx="1741600" cy="533504"/>
          </a:xfrm>
          <a:prstGeom prst="rect">
            <a:avLst/>
          </a:prstGeom>
          <a:solidFill>
            <a:schemeClr val="lt1"/>
          </a:solid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Calibri"/>
                <a:ea typeface="Calibri"/>
                <a:cs typeface="Calibri"/>
                <a:sym typeface="Calibri"/>
              </a:rPr>
              <a:t>Rejection area</a:t>
            </a:r>
            <a:endParaRPr sz="1867" kern="0">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t="820" r="9958" b="-819"/>
          <a:stretch/>
        </p:blipFill>
        <p:spPr>
          <a:xfrm>
            <a:off x="1" y="21567"/>
            <a:ext cx="12192001" cy="6857999"/>
          </a:xfrm>
          <a:prstGeom prst="rect">
            <a:avLst/>
          </a:prstGeom>
          <a:noFill/>
          <a:ln>
            <a:noFill/>
          </a:ln>
        </p:spPr>
      </p:pic>
      <p:sp>
        <p:nvSpPr>
          <p:cNvPr id="155" name="Google Shape;155;p25"/>
          <p:cNvSpPr txBox="1">
            <a:spLocks noGrp="1"/>
          </p:cNvSpPr>
          <p:nvPr>
            <p:ph type="body" idx="1"/>
          </p:nvPr>
        </p:nvSpPr>
        <p:spPr>
          <a:xfrm>
            <a:off x="516167" y="654067"/>
            <a:ext cx="11254000" cy="666000"/>
          </a:xfrm>
          <a:prstGeom prst="rect">
            <a:avLst/>
          </a:prstGeom>
        </p:spPr>
        <p:txBody>
          <a:bodyPr spcFirstLastPara="1" wrap="square" lIns="121900" tIns="121900" rIns="121900" bIns="121900" anchor="t" anchorCtr="0">
            <a:normAutofit fontScale="25000" lnSpcReduction="20000"/>
          </a:bodyPr>
          <a:lstStyle/>
          <a:p>
            <a:pPr marL="0" indent="0" algn="ctr">
              <a:buNone/>
            </a:pPr>
            <a:r>
              <a:rPr lang="en" sz="10133" b="1"/>
              <a:t>Code snippet for ANOVA </a:t>
            </a:r>
            <a:endParaRPr sz="10133" b="1"/>
          </a:p>
          <a:p>
            <a:pPr marL="0" indent="0" algn="ctr">
              <a:spcBef>
                <a:spcPts val="1600"/>
              </a:spcBef>
              <a:spcAft>
                <a:spcPts val="1600"/>
              </a:spcAft>
              <a:buNone/>
            </a:pPr>
            <a:r>
              <a:rPr lang="en" sz="10133" b="1"/>
              <a:t>applied for each pair of applicable columns    </a:t>
            </a:r>
            <a:r>
              <a:rPr lang="en"/>
              <a:t>      </a:t>
            </a:r>
            <a:endParaRPr/>
          </a:p>
        </p:txBody>
      </p:sp>
      <p:pic>
        <p:nvPicPr>
          <p:cNvPr id="156" name="Google Shape;156;p25"/>
          <p:cNvPicPr preferRelativeResize="0"/>
          <p:nvPr/>
        </p:nvPicPr>
        <p:blipFill>
          <a:blip r:embed="rId4">
            <a:alphaModFix/>
          </a:blip>
          <a:stretch>
            <a:fillRect/>
          </a:stretch>
        </p:blipFill>
        <p:spPr>
          <a:xfrm>
            <a:off x="225867" y="2640867"/>
            <a:ext cx="11771400" cy="1686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6"/>
          <p:cNvPicPr preferRelativeResize="0"/>
          <p:nvPr/>
        </p:nvPicPr>
        <p:blipFill rotWithShape="1">
          <a:blip r:embed="rId3">
            <a:alphaModFix/>
          </a:blip>
          <a:srcRect t="820" r="9958" b="-819"/>
          <a:stretch/>
        </p:blipFill>
        <p:spPr>
          <a:xfrm>
            <a:off x="1" y="21567"/>
            <a:ext cx="12192001" cy="6857999"/>
          </a:xfrm>
          <a:prstGeom prst="rect">
            <a:avLst/>
          </a:prstGeom>
          <a:noFill/>
          <a:ln>
            <a:noFill/>
          </a:ln>
        </p:spPr>
      </p:pic>
      <p:pic>
        <p:nvPicPr>
          <p:cNvPr id="162" name="Google Shape;162;p26"/>
          <p:cNvPicPr preferRelativeResize="0"/>
          <p:nvPr/>
        </p:nvPicPr>
        <p:blipFill>
          <a:blip r:embed="rId4">
            <a:alphaModFix/>
          </a:blip>
          <a:stretch>
            <a:fillRect/>
          </a:stretch>
        </p:blipFill>
        <p:spPr>
          <a:xfrm>
            <a:off x="4288967" y="234117"/>
            <a:ext cx="6137735" cy="5983367"/>
          </a:xfrm>
          <a:prstGeom prst="rect">
            <a:avLst/>
          </a:prstGeom>
          <a:noFill/>
          <a:ln>
            <a:noFill/>
          </a:ln>
        </p:spPr>
      </p:pic>
      <p:sp>
        <p:nvSpPr>
          <p:cNvPr id="163" name="Google Shape;163;p26"/>
          <p:cNvSpPr txBox="1"/>
          <p:nvPr/>
        </p:nvSpPr>
        <p:spPr>
          <a:xfrm>
            <a:off x="762000" y="2858401"/>
            <a:ext cx="8613200" cy="1411500"/>
          </a:xfrm>
          <a:prstGeom prst="rect">
            <a:avLst/>
          </a:prstGeom>
          <a:noFill/>
          <a:ln>
            <a:noFill/>
          </a:ln>
        </p:spPr>
        <p:txBody>
          <a:bodyPr spcFirstLastPara="1" wrap="square" lIns="121900" tIns="121900" rIns="121900" bIns="121900" anchor="t" anchorCtr="0">
            <a:spAutoFit/>
          </a:bodyPr>
          <a:lstStyle/>
          <a:p>
            <a:pPr defTabSz="1219170">
              <a:lnSpc>
                <a:spcPct val="115000"/>
              </a:lnSpc>
              <a:buClr>
                <a:srgbClr val="000000"/>
              </a:buClr>
            </a:pPr>
            <a:r>
              <a:rPr lang="en" sz="2133" b="1" kern="0" dirty="0">
                <a:solidFill>
                  <a:srgbClr val="595959"/>
                </a:solidFill>
                <a:latin typeface="Calibri"/>
                <a:ea typeface="Calibri"/>
                <a:cs typeface="Calibri"/>
                <a:sym typeface="Calibri"/>
              </a:rPr>
              <a:t>Heatmap of thus obtained relations </a:t>
            </a:r>
            <a:endParaRPr sz="2133" b="1" kern="0" dirty="0">
              <a:solidFill>
                <a:srgbClr val="595959"/>
              </a:solidFill>
              <a:latin typeface="Calibri"/>
              <a:ea typeface="Calibri"/>
              <a:cs typeface="Calibri"/>
              <a:sym typeface="Calibri"/>
            </a:endParaRPr>
          </a:p>
          <a:p>
            <a:pPr defTabSz="1219170">
              <a:lnSpc>
                <a:spcPct val="115000"/>
              </a:lnSpc>
              <a:spcBef>
                <a:spcPts val="1600"/>
              </a:spcBef>
              <a:spcAft>
                <a:spcPts val="1600"/>
              </a:spcAft>
              <a:buClr>
                <a:srgbClr val="000000"/>
              </a:buClr>
            </a:pPr>
            <a:r>
              <a:rPr lang="en" sz="2133" b="1" kern="0" dirty="0">
                <a:solidFill>
                  <a:srgbClr val="595959"/>
                </a:solidFill>
                <a:latin typeface="Calibri"/>
                <a:ea typeface="Calibri"/>
                <a:cs typeface="Calibri"/>
                <a:sym typeface="Calibri"/>
              </a:rPr>
              <a:t>between columns</a:t>
            </a:r>
            <a:endParaRPr sz="2267" b="1" kern="0" dirty="0">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Blurred financial stock market data and graph">
            <a:extLst>
              <a:ext uri="{FF2B5EF4-FFF2-40B4-BE49-F238E27FC236}">
                <a16:creationId xmlns:a16="http://schemas.microsoft.com/office/drawing/2014/main" id="{1830E29A-98BB-64DA-39FA-5398B471B389}"/>
              </a:ext>
            </a:extLst>
          </p:cNvPr>
          <p:cNvPicPr>
            <a:picLocks noChangeAspect="1"/>
          </p:cNvPicPr>
          <p:nvPr/>
        </p:nvPicPr>
        <p:blipFill rotWithShape="1">
          <a:blip r:embed="rId2">
            <a:alphaModFix amt="35000"/>
          </a:blip>
          <a:srcRect t="6237" b="10737"/>
          <a:stretch/>
        </p:blipFill>
        <p:spPr>
          <a:xfrm>
            <a:off x="63520" y="76201"/>
            <a:ext cx="12191980" cy="6857999"/>
          </a:xfrm>
          <a:prstGeom prst="rect">
            <a:avLst/>
          </a:prstGeom>
        </p:spPr>
      </p:pic>
      <p:sp>
        <p:nvSpPr>
          <p:cNvPr id="2" name="Title 1">
            <a:extLst>
              <a:ext uri="{FF2B5EF4-FFF2-40B4-BE49-F238E27FC236}">
                <a16:creationId xmlns:a16="http://schemas.microsoft.com/office/drawing/2014/main" id="{0443C48D-F39A-FA52-A080-673C3CD4200F}"/>
              </a:ext>
            </a:extLst>
          </p:cNvPr>
          <p:cNvSpPr>
            <a:spLocks noGrp="1"/>
          </p:cNvSpPr>
          <p:nvPr>
            <p:ph type="title"/>
          </p:nvPr>
        </p:nvSpPr>
        <p:spPr>
          <a:xfrm>
            <a:off x="838201" y="1065862"/>
            <a:ext cx="3313164" cy="4726276"/>
          </a:xfrm>
        </p:spPr>
        <p:txBody>
          <a:bodyPr>
            <a:normAutofit/>
          </a:bodyPr>
          <a:lstStyle/>
          <a:p>
            <a:pPr algn="r"/>
            <a:r>
              <a:rPr lang="en-US" sz="4000" b="1">
                <a:solidFill>
                  <a:srgbClr val="FFFFFF"/>
                </a:solidFill>
                <a:latin typeface="Courier New"/>
                <a:cs typeface="Calibri Light"/>
              </a:rPr>
              <a:t>CONTENTS:</a:t>
            </a:r>
            <a:endParaRPr lang="en-US" sz="4000" b="1">
              <a:solidFill>
                <a:srgbClr val="FFFFFF"/>
              </a:solidFill>
              <a:latin typeface="Courier New"/>
            </a:endParaRPr>
          </a:p>
        </p:txBody>
      </p:sp>
      <p:cxnSp>
        <p:nvCxnSpPr>
          <p:cNvPr id="20" name="Straight Connector 19">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A2D4EE29-52C1-417A-61FE-86E77AE46808}"/>
              </a:ext>
            </a:extLst>
          </p:cNvPr>
          <p:cNvSpPr>
            <a:spLocks noGrp="1"/>
          </p:cNvSpPr>
          <p:nvPr>
            <p:ph idx="1"/>
          </p:nvPr>
        </p:nvSpPr>
        <p:spPr>
          <a:xfrm>
            <a:off x="5515279" y="647632"/>
            <a:ext cx="3453125" cy="5562736"/>
          </a:xfrm>
        </p:spPr>
        <p:txBody>
          <a:bodyPr vert="horz" lIns="91440" tIns="45720" rIns="91440" bIns="45720" rtlCol="0" anchor="ctr">
            <a:normAutofit fontScale="77500" lnSpcReduction="20000"/>
          </a:bodyPr>
          <a:lstStyle/>
          <a:p>
            <a:r>
              <a:rPr lang="en-IN" sz="2000" kern="0" dirty="0">
                <a:solidFill>
                  <a:srgbClr val="FFFFFF"/>
                </a:solidFill>
                <a:latin typeface="Calibri"/>
                <a:cs typeface="Calibri"/>
                <a:sym typeface="Calibri"/>
              </a:rPr>
              <a:t>Train-test split</a:t>
            </a:r>
          </a:p>
          <a:p>
            <a:r>
              <a:rPr lang="en-IN" sz="2000" kern="0" dirty="0">
                <a:solidFill>
                  <a:srgbClr val="FFFFFF"/>
                </a:solidFill>
                <a:latin typeface="Calibri"/>
                <a:cs typeface="Calibri"/>
                <a:sym typeface="Roboto"/>
              </a:rPr>
              <a:t>Chi-Square Test of Independence</a:t>
            </a:r>
          </a:p>
          <a:p>
            <a:r>
              <a:rPr lang="en" sz="2000" kern="0" dirty="0">
                <a:solidFill>
                  <a:srgbClr val="FFFFFF"/>
                </a:solidFill>
                <a:latin typeface="Calibri"/>
                <a:cs typeface="Calibri"/>
              </a:rPr>
              <a:t>ANOVA (Analysis of Variance) and F-test</a:t>
            </a:r>
          </a:p>
          <a:p>
            <a:r>
              <a:rPr lang="en-US" sz="2000" kern="0" dirty="0">
                <a:solidFill>
                  <a:srgbClr val="FFFFFF"/>
                </a:solidFill>
                <a:latin typeface="Calibri"/>
                <a:cs typeface="Calibri"/>
              </a:rPr>
              <a:t>What is Binning of Data?</a:t>
            </a:r>
          </a:p>
          <a:p>
            <a:r>
              <a:rPr lang="en-US" sz="2000" kern="0" dirty="0">
                <a:solidFill>
                  <a:srgbClr val="FFFFFF"/>
                </a:solidFill>
                <a:latin typeface="Calibri"/>
                <a:cs typeface="Calibri"/>
              </a:rPr>
              <a:t>WOE (Weight of Evidence)</a:t>
            </a:r>
            <a:endParaRPr lang="en-IN" sz="2000" kern="0" dirty="0">
              <a:solidFill>
                <a:srgbClr val="FFFFFF"/>
              </a:solidFill>
              <a:latin typeface="Calibri"/>
              <a:cs typeface="Calibri"/>
              <a:sym typeface="Calibri"/>
            </a:endParaRPr>
          </a:p>
          <a:p>
            <a:r>
              <a:rPr lang="en-US" sz="2000" kern="0" dirty="0">
                <a:solidFill>
                  <a:srgbClr val="FFFFFF"/>
                </a:solidFill>
                <a:latin typeface="Calibri"/>
                <a:cs typeface="Calibri"/>
              </a:rPr>
              <a:t>Information Value</a:t>
            </a:r>
          </a:p>
          <a:p>
            <a:r>
              <a:rPr lang="en-US" sz="2000" kern="0" dirty="0">
                <a:solidFill>
                  <a:srgbClr val="FFFFFF"/>
                </a:solidFill>
                <a:latin typeface="Calibri"/>
                <a:cs typeface="Calibri"/>
              </a:rPr>
              <a:t>Modelling Pipeline</a:t>
            </a:r>
          </a:p>
          <a:p>
            <a:r>
              <a:rPr lang="en-US" sz="2000" kern="0" dirty="0">
                <a:solidFill>
                  <a:srgbClr val="FFFFFF"/>
                </a:solidFill>
                <a:latin typeface="Calibri"/>
                <a:cs typeface="Calibri"/>
              </a:rPr>
              <a:t>Cross-Validation Criteria</a:t>
            </a:r>
          </a:p>
          <a:p>
            <a:r>
              <a:rPr lang="en-US" sz="2000" kern="0" dirty="0">
                <a:solidFill>
                  <a:srgbClr val="FFFFFF"/>
                </a:solidFill>
                <a:latin typeface="Calibri"/>
                <a:cs typeface="Calibri"/>
              </a:rPr>
              <a:t>Threshold Value </a:t>
            </a:r>
          </a:p>
          <a:p>
            <a:r>
              <a:rPr lang="en-GB" sz="2000" kern="0" dirty="0">
                <a:solidFill>
                  <a:srgbClr val="FFFFFF"/>
                </a:solidFill>
                <a:latin typeface="Calibri"/>
                <a:cs typeface="Calibri"/>
              </a:rPr>
              <a:t>Confusion matrix</a:t>
            </a:r>
          </a:p>
          <a:p>
            <a:r>
              <a:rPr lang="en-GB" sz="2000" kern="0" dirty="0">
                <a:solidFill>
                  <a:srgbClr val="FFFFFF"/>
                </a:solidFill>
                <a:latin typeface="Calibri"/>
                <a:cs typeface="Calibri"/>
              </a:rPr>
              <a:t>ROC CURVE</a:t>
            </a:r>
          </a:p>
          <a:p>
            <a:r>
              <a:rPr lang="en-GB" sz="2000" kern="0" dirty="0">
                <a:solidFill>
                  <a:srgbClr val="FFFFFF"/>
                </a:solidFill>
                <a:latin typeface="Calibri"/>
                <a:cs typeface="Calibri"/>
              </a:rPr>
              <a:t>AUROC AND GINI COEFFICIENT</a:t>
            </a:r>
          </a:p>
          <a:p>
            <a:r>
              <a:rPr lang="en-US" sz="2000" kern="0" dirty="0">
                <a:solidFill>
                  <a:srgbClr val="FFFFFF"/>
                </a:solidFill>
                <a:latin typeface="Calibri"/>
                <a:cs typeface="Calibri"/>
              </a:rPr>
              <a:t>PR CURVE</a:t>
            </a:r>
          </a:p>
          <a:p>
            <a:r>
              <a:rPr lang="en-US" sz="2000" kern="0" dirty="0">
                <a:solidFill>
                  <a:srgbClr val="FFFFFF"/>
                </a:solidFill>
                <a:latin typeface="Calibri"/>
                <a:cs typeface="Calibri"/>
              </a:rPr>
              <a:t>Summary Table</a:t>
            </a:r>
          </a:p>
          <a:p>
            <a:r>
              <a:rPr lang="en-GB" sz="2000" kern="0" dirty="0">
                <a:solidFill>
                  <a:srgbClr val="FFFFFF"/>
                </a:solidFill>
                <a:latin typeface="Calibri"/>
                <a:cs typeface="Calibri"/>
              </a:rPr>
              <a:t>concatenation of </a:t>
            </a:r>
            <a:r>
              <a:rPr lang="en-GB" sz="2000" kern="0" dirty="0" err="1">
                <a:solidFill>
                  <a:srgbClr val="FFFFFF"/>
                </a:solidFill>
                <a:latin typeface="Calibri"/>
                <a:cs typeface="Calibri"/>
              </a:rPr>
              <a:t>DataFrame</a:t>
            </a:r>
            <a:endParaRPr lang="en-GB" sz="2000" kern="0" dirty="0">
              <a:solidFill>
                <a:srgbClr val="FFFFFF"/>
              </a:solidFill>
              <a:latin typeface="Calibri"/>
              <a:cs typeface="Calibri"/>
            </a:endParaRPr>
          </a:p>
          <a:p>
            <a:r>
              <a:rPr lang="en-GB" sz="2000" kern="0" dirty="0">
                <a:solidFill>
                  <a:srgbClr val="FFFFFF"/>
                </a:solidFill>
                <a:latin typeface="Calibri"/>
                <a:cs typeface="Calibri"/>
              </a:rPr>
              <a:t>Credit score</a:t>
            </a:r>
          </a:p>
          <a:p>
            <a:r>
              <a:rPr lang="en-US" sz="2000" kern="0" dirty="0">
                <a:solidFill>
                  <a:srgbClr val="FFFFFF"/>
                </a:solidFill>
                <a:latin typeface="Calibri"/>
                <a:cs typeface="Calibri"/>
              </a:rPr>
              <a:t>Youden’s J </a:t>
            </a:r>
            <a:r>
              <a:rPr lang="en-US" sz="2000" kern="0" dirty="0" err="1">
                <a:solidFill>
                  <a:srgbClr val="FFFFFF"/>
                </a:solidFill>
                <a:latin typeface="Calibri"/>
                <a:cs typeface="Calibri"/>
              </a:rPr>
              <a:t>Stastistics</a:t>
            </a:r>
            <a:endParaRPr lang="en-US" sz="2000" kern="0" dirty="0">
              <a:solidFill>
                <a:srgbClr val="FFFFFF"/>
              </a:solidFill>
              <a:latin typeface="Calibri"/>
              <a:cs typeface="Calibri"/>
            </a:endParaRPr>
          </a:p>
          <a:p>
            <a:r>
              <a:rPr lang="en-US" sz="2000" kern="0" dirty="0">
                <a:solidFill>
                  <a:srgbClr val="FFFFFF"/>
                </a:solidFill>
                <a:latin typeface="Calibri"/>
                <a:cs typeface="Calibri"/>
              </a:rPr>
              <a:t>Setting loan approval cutoffs</a:t>
            </a:r>
            <a:endParaRPr lang="en-GB" sz="2000" kern="0" dirty="0">
              <a:solidFill>
                <a:srgbClr val="FFFFFF"/>
              </a:solidFill>
              <a:latin typeface="Calibri"/>
              <a:cs typeface="Calibri"/>
            </a:endParaRPr>
          </a:p>
          <a:p>
            <a:endParaRPr lang="en-US" sz="2000" dirty="0">
              <a:solidFill>
                <a:srgbClr val="FFFFFF"/>
              </a:solidFill>
              <a:cs typeface="Calibri"/>
            </a:endParaRPr>
          </a:p>
        </p:txBody>
      </p:sp>
    </p:spTree>
    <p:extLst>
      <p:ext uri="{BB962C8B-B14F-4D97-AF65-F5344CB8AC3E}">
        <p14:creationId xmlns:p14="http://schemas.microsoft.com/office/powerpoint/2010/main" val="269733951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7" name="Rectangle 456">
            <a:extLst>
              <a:ext uri="{FF2B5EF4-FFF2-40B4-BE49-F238E27FC236}">
                <a16:creationId xmlns:a16="http://schemas.microsoft.com/office/drawing/2014/main" id="{F2AC420E-F79A-4FB7-8013-94B1E8B63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Rectangle 458">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592824" cy="3233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5C0EC-B1A5-8E0B-4D8A-C7C933CD63D9}"/>
              </a:ext>
            </a:extLst>
          </p:cNvPr>
          <p:cNvSpPr>
            <a:spLocks noGrp="1"/>
          </p:cNvSpPr>
          <p:nvPr>
            <p:ph type="title"/>
          </p:nvPr>
        </p:nvSpPr>
        <p:spPr>
          <a:xfrm>
            <a:off x="1166648" y="655591"/>
            <a:ext cx="4929352" cy="2315616"/>
          </a:xfrm>
        </p:spPr>
        <p:txBody>
          <a:bodyPr>
            <a:normAutofit/>
          </a:bodyPr>
          <a:lstStyle/>
          <a:p>
            <a:r>
              <a:rPr lang="en-US" i="1" dirty="0">
                <a:ea typeface="+mj-lt"/>
                <a:cs typeface="+mj-lt"/>
              </a:rPr>
              <a:t>What is Binning of Data?</a:t>
            </a:r>
            <a:endParaRPr lang="en-US" dirty="0"/>
          </a:p>
        </p:txBody>
      </p:sp>
      <p:sp>
        <p:nvSpPr>
          <p:cNvPr id="489" name="Rectangle 460">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0" name="Group 462">
            <a:extLst>
              <a:ext uri="{FF2B5EF4-FFF2-40B4-BE49-F238E27FC236}">
                <a16:creationId xmlns:a16="http://schemas.microsoft.com/office/drawing/2014/main" id="{8E8872B6-836E-4281-A971-D133C61875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464" name="Rectangle 64">
              <a:extLst>
                <a:ext uri="{FF2B5EF4-FFF2-40B4-BE49-F238E27FC236}">
                  <a16:creationId xmlns:a16="http://schemas.microsoft.com/office/drawing/2014/main" id="{0B655FA0-F08E-419A-83F5-23E3ADA5A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Rectangle 66">
              <a:extLst>
                <a:ext uri="{FF2B5EF4-FFF2-40B4-BE49-F238E27FC236}">
                  <a16:creationId xmlns:a16="http://schemas.microsoft.com/office/drawing/2014/main" id="{AD8E9261-7E3D-4B22-9B39-8CC1D4F43F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Rectangle 64">
              <a:extLst>
                <a:ext uri="{FF2B5EF4-FFF2-40B4-BE49-F238E27FC236}">
                  <a16:creationId xmlns:a16="http://schemas.microsoft.com/office/drawing/2014/main" id="{632485D7-A2AD-470C-BD26-EABCF63F9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Rectangle 66">
              <a:extLst>
                <a:ext uri="{FF2B5EF4-FFF2-40B4-BE49-F238E27FC236}">
                  <a16:creationId xmlns:a16="http://schemas.microsoft.com/office/drawing/2014/main" id="{22BD4173-4E70-447E-9DFE-F4E5CB830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Rectangle 64">
              <a:extLst>
                <a:ext uri="{FF2B5EF4-FFF2-40B4-BE49-F238E27FC236}">
                  <a16:creationId xmlns:a16="http://schemas.microsoft.com/office/drawing/2014/main" id="{037F912F-356C-4A91-B15E-7A1D626E6D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Rectangle 66">
              <a:extLst>
                <a:ext uri="{FF2B5EF4-FFF2-40B4-BE49-F238E27FC236}">
                  <a16:creationId xmlns:a16="http://schemas.microsoft.com/office/drawing/2014/main" id="{49B3E584-4770-448C-AEA7-2CEE9F85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Rectangle 64">
              <a:extLst>
                <a:ext uri="{FF2B5EF4-FFF2-40B4-BE49-F238E27FC236}">
                  <a16:creationId xmlns:a16="http://schemas.microsoft.com/office/drawing/2014/main" id="{BB0DAED8-C4B6-4A57-9196-B11759865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Rectangle 66">
              <a:extLst>
                <a:ext uri="{FF2B5EF4-FFF2-40B4-BE49-F238E27FC236}">
                  <a16:creationId xmlns:a16="http://schemas.microsoft.com/office/drawing/2014/main" id="{72B27AFA-86A5-4FB9-9FE1-33E25039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ectangle 64">
              <a:extLst>
                <a:ext uri="{FF2B5EF4-FFF2-40B4-BE49-F238E27FC236}">
                  <a16:creationId xmlns:a16="http://schemas.microsoft.com/office/drawing/2014/main" id="{655899FB-5538-4E4C-B95A-D3BA49BBD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ectangle 66">
              <a:extLst>
                <a:ext uri="{FF2B5EF4-FFF2-40B4-BE49-F238E27FC236}">
                  <a16:creationId xmlns:a16="http://schemas.microsoft.com/office/drawing/2014/main" id="{885694C0-F226-4392-885A-1056B163F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ectangle 64">
              <a:extLst>
                <a:ext uri="{FF2B5EF4-FFF2-40B4-BE49-F238E27FC236}">
                  <a16:creationId xmlns:a16="http://schemas.microsoft.com/office/drawing/2014/main" id="{483E3282-BB58-46D8-BB45-F7F2DBCCF1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ectangle 66">
              <a:extLst>
                <a:ext uri="{FF2B5EF4-FFF2-40B4-BE49-F238E27FC236}">
                  <a16:creationId xmlns:a16="http://schemas.microsoft.com/office/drawing/2014/main" id="{402E8DFE-1141-4DAF-AB0C-A74CC0EFD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64">
              <a:extLst>
                <a:ext uri="{FF2B5EF4-FFF2-40B4-BE49-F238E27FC236}">
                  <a16:creationId xmlns:a16="http://schemas.microsoft.com/office/drawing/2014/main" id="{B261BAA8-8B84-4751-80F6-9153C68F2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ectangle 66">
              <a:extLst>
                <a:ext uri="{FF2B5EF4-FFF2-40B4-BE49-F238E27FC236}">
                  <a16:creationId xmlns:a16="http://schemas.microsoft.com/office/drawing/2014/main" id="{10FB8389-B4B0-4276-A6EB-553593773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ctangle 64">
              <a:extLst>
                <a:ext uri="{FF2B5EF4-FFF2-40B4-BE49-F238E27FC236}">
                  <a16:creationId xmlns:a16="http://schemas.microsoft.com/office/drawing/2014/main" id="{7E496AA7-168D-4B53-A954-31C3A61C22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Rectangle 66">
              <a:extLst>
                <a:ext uri="{FF2B5EF4-FFF2-40B4-BE49-F238E27FC236}">
                  <a16:creationId xmlns:a16="http://schemas.microsoft.com/office/drawing/2014/main" id="{E0223324-6476-4A1F-B26F-77CB4E5AA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Rectangle 64">
              <a:extLst>
                <a:ext uri="{FF2B5EF4-FFF2-40B4-BE49-F238E27FC236}">
                  <a16:creationId xmlns:a16="http://schemas.microsoft.com/office/drawing/2014/main" id="{81E2E8B6-2216-47C5-A3C2-1DBAD819E3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ectangle 66">
              <a:extLst>
                <a:ext uri="{FF2B5EF4-FFF2-40B4-BE49-F238E27FC236}">
                  <a16:creationId xmlns:a16="http://schemas.microsoft.com/office/drawing/2014/main" id="{9A0ABF1C-7928-4DD3-B9A6-6B599599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Rectangle 64">
              <a:extLst>
                <a:ext uri="{FF2B5EF4-FFF2-40B4-BE49-F238E27FC236}">
                  <a16:creationId xmlns:a16="http://schemas.microsoft.com/office/drawing/2014/main" id="{8D1F42DA-9F6E-477D-B3BB-92EC089D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Rectangle 66">
              <a:extLst>
                <a:ext uri="{FF2B5EF4-FFF2-40B4-BE49-F238E27FC236}">
                  <a16:creationId xmlns:a16="http://schemas.microsoft.com/office/drawing/2014/main" id="{9457FA40-677B-4BAA-BF89-253A485D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1" name="Rectangle 484">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33984"/>
            <a:ext cx="606971"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7">
            <a:extLst>
              <a:ext uri="{FF2B5EF4-FFF2-40B4-BE49-F238E27FC236}">
                <a16:creationId xmlns:a16="http://schemas.microsoft.com/office/drawing/2014/main" id="{72DAB855-B0D8-CB97-91FC-CEB29027135C}"/>
              </a:ext>
            </a:extLst>
          </p:cNvPr>
          <p:cNvPicPr>
            <a:picLocks noChangeAspect="1"/>
          </p:cNvPicPr>
          <p:nvPr/>
        </p:nvPicPr>
        <p:blipFill rotWithShape="1">
          <a:blip r:embed="rId2"/>
          <a:srcRect l="7724" t="22878" r="8351" b="14680"/>
          <a:stretch/>
        </p:blipFill>
        <p:spPr>
          <a:xfrm>
            <a:off x="885814" y="3904559"/>
            <a:ext cx="5491019" cy="2287844"/>
          </a:xfrm>
          <a:prstGeom prst="rect">
            <a:avLst/>
          </a:prstGeom>
        </p:spPr>
      </p:pic>
      <p:graphicFrame>
        <p:nvGraphicFramePr>
          <p:cNvPr id="29" name="Content Placeholder 2">
            <a:extLst>
              <a:ext uri="{FF2B5EF4-FFF2-40B4-BE49-F238E27FC236}">
                <a16:creationId xmlns:a16="http://schemas.microsoft.com/office/drawing/2014/main" id="{F5016CA5-C409-DFA9-A71E-07E3B207B6BF}"/>
              </a:ext>
            </a:extLst>
          </p:cNvPr>
          <p:cNvGraphicFramePr>
            <a:graphicFrameLocks noGrp="1"/>
          </p:cNvGraphicFramePr>
          <p:nvPr>
            <p:ph idx="1"/>
            <p:extLst>
              <p:ext uri="{D42A27DB-BD31-4B8C-83A1-F6EECF244321}">
                <p14:modId xmlns:p14="http://schemas.microsoft.com/office/powerpoint/2010/main" val="2830757649"/>
              </p:ext>
            </p:extLst>
          </p:nvPr>
        </p:nvGraphicFramePr>
        <p:xfrm>
          <a:off x="7169101" y="521207"/>
          <a:ext cx="4496426" cy="59577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0834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6EBF06A5-4173-45DE-87B1-0791E098A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lamp&#10;&#10;Description automatically generated">
            <a:extLst>
              <a:ext uri="{FF2B5EF4-FFF2-40B4-BE49-F238E27FC236}">
                <a16:creationId xmlns:a16="http://schemas.microsoft.com/office/drawing/2014/main" id="{3E3F91D9-5C60-B073-2600-B179D10C7609}"/>
              </a:ext>
            </a:extLst>
          </p:cNvPr>
          <p:cNvPicPr>
            <a:picLocks noChangeAspect="1"/>
          </p:cNvPicPr>
          <p:nvPr/>
        </p:nvPicPr>
        <p:blipFill rotWithShape="1">
          <a:blip r:embed="rId2"/>
          <a:srcRect l="15334"/>
          <a:stretch/>
        </p:blipFill>
        <p:spPr>
          <a:xfrm>
            <a:off x="6728728" y="1690688"/>
            <a:ext cx="5463273" cy="5167312"/>
          </a:xfrm>
          <a:custGeom>
            <a:avLst/>
            <a:gdLst/>
            <a:ahLst/>
            <a:cxnLst/>
            <a:rect l="l" t="t" r="r" b="b"/>
            <a:pathLst>
              <a:path w="5463273" h="5167312">
                <a:moveTo>
                  <a:pt x="2391664" y="0"/>
                </a:moveTo>
                <a:lnTo>
                  <a:pt x="2729598" y="0"/>
                </a:lnTo>
                <a:lnTo>
                  <a:pt x="3668014" y="0"/>
                </a:lnTo>
                <a:lnTo>
                  <a:pt x="5463273" y="0"/>
                </a:lnTo>
                <a:lnTo>
                  <a:pt x="5463273" y="5167310"/>
                </a:lnTo>
                <a:lnTo>
                  <a:pt x="3668014" y="5167310"/>
                </a:lnTo>
                <a:lnTo>
                  <a:pt x="3668014" y="5167312"/>
                </a:lnTo>
                <a:lnTo>
                  <a:pt x="0" y="5167312"/>
                </a:lnTo>
                <a:lnTo>
                  <a:pt x="2393879" y="952"/>
                </a:lnTo>
                <a:lnTo>
                  <a:pt x="2391664" y="952"/>
                </a:lnTo>
                <a:close/>
              </a:path>
            </a:pathLst>
          </a:custGeom>
        </p:spPr>
      </p:pic>
      <p:sp>
        <p:nvSpPr>
          <p:cNvPr id="107" name="Freeform: Shape 106">
            <a:extLst>
              <a:ext uri="{FF2B5EF4-FFF2-40B4-BE49-F238E27FC236}">
                <a16:creationId xmlns:a16="http://schemas.microsoft.com/office/drawing/2014/main" id="{581DAA37-DAFB-47C9-9EE7-11C030BEC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0688"/>
            <a:ext cx="8958061" cy="5167312"/>
          </a:xfrm>
          <a:custGeom>
            <a:avLst/>
            <a:gdLst>
              <a:gd name="connsiteX0" fmla="*/ 0 w 8958061"/>
              <a:gd name="connsiteY0" fmla="*/ 0 h 5167312"/>
              <a:gd name="connsiteX1" fmla="*/ 7885684 w 8958061"/>
              <a:gd name="connsiteY1" fmla="*/ 0 h 5167312"/>
              <a:gd name="connsiteX2" fmla="*/ 7884964 w 8958061"/>
              <a:gd name="connsiteY2" fmla="*/ 952 h 5167312"/>
              <a:gd name="connsiteX3" fmla="*/ 8958061 w 8958061"/>
              <a:gd name="connsiteY3" fmla="*/ 952 h 5167312"/>
              <a:gd name="connsiteX4" fmla="*/ 6564182 w 8958061"/>
              <a:gd name="connsiteY4" fmla="*/ 5167312 h 5167312"/>
              <a:gd name="connsiteX5" fmla="*/ 3026607 w 8958061"/>
              <a:gd name="connsiteY5" fmla="*/ 5167312 h 5167312"/>
              <a:gd name="connsiteX6" fmla="*/ 3026607 w 8958061"/>
              <a:gd name="connsiteY6" fmla="*/ 5166360 h 5167312"/>
              <a:gd name="connsiteX7" fmla="*/ 0 w 8958061"/>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58061" h="5167312">
                <a:moveTo>
                  <a:pt x="0" y="0"/>
                </a:moveTo>
                <a:lnTo>
                  <a:pt x="7885684" y="0"/>
                </a:lnTo>
                <a:lnTo>
                  <a:pt x="7884964" y="952"/>
                </a:lnTo>
                <a:lnTo>
                  <a:pt x="8958061" y="952"/>
                </a:lnTo>
                <a:lnTo>
                  <a:pt x="6564182" y="5167312"/>
                </a:lnTo>
                <a:lnTo>
                  <a:pt x="3026607" y="5167312"/>
                </a:lnTo>
                <a:lnTo>
                  <a:pt x="3026607"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D39CFC0-EBA6-A8A8-BF33-6C186C97BE4C}"/>
              </a:ext>
            </a:extLst>
          </p:cNvPr>
          <p:cNvSpPr>
            <a:spLocks noGrp="1"/>
          </p:cNvSpPr>
          <p:nvPr>
            <p:ph type="title"/>
          </p:nvPr>
        </p:nvSpPr>
        <p:spPr>
          <a:xfrm>
            <a:off x="841248" y="365759"/>
            <a:ext cx="7769352" cy="1325880"/>
          </a:xfrm>
        </p:spPr>
        <p:txBody>
          <a:bodyPr anchor="ctr">
            <a:normAutofit/>
          </a:bodyPr>
          <a:lstStyle/>
          <a:p>
            <a:r>
              <a:rPr lang="en-US" dirty="0">
                <a:solidFill>
                  <a:schemeClr val="bg1"/>
                </a:solidFill>
                <a:cs typeface="Calibri Light"/>
              </a:rPr>
              <a:t>WOE (Weight of Evidence)</a:t>
            </a:r>
            <a:endParaRPr lang="en-US" dirty="0">
              <a:solidFill>
                <a:schemeClr val="bg1"/>
              </a:solidFill>
            </a:endParaRPr>
          </a:p>
        </p:txBody>
      </p:sp>
      <p:sp>
        <p:nvSpPr>
          <p:cNvPr id="109" name="Freeform: Shape 108">
            <a:extLst>
              <a:ext uri="{FF2B5EF4-FFF2-40B4-BE49-F238E27FC236}">
                <a16:creationId xmlns:a16="http://schemas.microsoft.com/office/drawing/2014/main" id="{F4CBD955-7E14-485C-919F-EC1D1B9BC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5410" y="2"/>
            <a:ext cx="2986590" cy="1511301"/>
          </a:xfrm>
          <a:custGeom>
            <a:avLst/>
            <a:gdLst>
              <a:gd name="connsiteX0" fmla="*/ 697617 w 2986590"/>
              <a:gd name="connsiteY0" fmla="*/ 0 h 1511301"/>
              <a:gd name="connsiteX1" fmla="*/ 1096710 w 2986590"/>
              <a:gd name="connsiteY1" fmla="*/ 0 h 1511301"/>
              <a:gd name="connsiteX2" fmla="*/ 1191330 w 2986590"/>
              <a:gd name="connsiteY2" fmla="*/ 0 h 1511301"/>
              <a:gd name="connsiteX3" fmla="*/ 2986590 w 2986590"/>
              <a:gd name="connsiteY3" fmla="*/ 0 h 1511301"/>
              <a:gd name="connsiteX4" fmla="*/ 2986590 w 2986590"/>
              <a:gd name="connsiteY4" fmla="*/ 1511301 h 1511301"/>
              <a:gd name="connsiteX5" fmla="*/ 1191330 w 2986590"/>
              <a:gd name="connsiteY5" fmla="*/ 1511301 h 1511301"/>
              <a:gd name="connsiteX6" fmla="*/ 399093 w 2986590"/>
              <a:gd name="connsiteY6" fmla="*/ 1511301 h 1511301"/>
              <a:gd name="connsiteX7" fmla="*/ 0 w 2986590"/>
              <a:gd name="connsiteY7" fmla="*/ 1511301 h 151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6590" h="1511301">
                <a:moveTo>
                  <a:pt x="697617" y="0"/>
                </a:moveTo>
                <a:lnTo>
                  <a:pt x="1096710" y="0"/>
                </a:lnTo>
                <a:lnTo>
                  <a:pt x="1191330" y="0"/>
                </a:lnTo>
                <a:lnTo>
                  <a:pt x="2986590" y="0"/>
                </a:lnTo>
                <a:lnTo>
                  <a:pt x="2986590" y="1511301"/>
                </a:lnTo>
                <a:lnTo>
                  <a:pt x="1191330" y="1511301"/>
                </a:lnTo>
                <a:lnTo>
                  <a:pt x="399093" y="1511301"/>
                </a:lnTo>
                <a:lnTo>
                  <a:pt x="0" y="15113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45A04B1-E48D-02B6-F5BE-307243D1F7F7}"/>
              </a:ext>
            </a:extLst>
          </p:cNvPr>
          <p:cNvSpPr>
            <a:spLocks noGrp="1"/>
          </p:cNvSpPr>
          <p:nvPr>
            <p:ph idx="1"/>
          </p:nvPr>
        </p:nvSpPr>
        <p:spPr>
          <a:xfrm>
            <a:off x="841248" y="2209800"/>
            <a:ext cx="5887479" cy="4010025"/>
          </a:xfrm>
        </p:spPr>
        <p:txBody>
          <a:bodyPr vert="horz" lIns="91440" tIns="45720" rIns="91440" bIns="45720" rtlCol="0" anchor="t">
            <a:normAutofit/>
          </a:bodyPr>
          <a:lstStyle/>
          <a:p>
            <a:r>
              <a:rPr lang="en-US" sz="2000">
                <a:solidFill>
                  <a:srgbClr val="FFFFFF"/>
                </a:solidFill>
                <a:ea typeface="+mn-lt"/>
                <a:cs typeface="+mn-lt"/>
              </a:rPr>
              <a:t>WOE measures the relative risk of an attribute of binning level. The value depends on whether the value of the target variable is a nonevent or an event.</a:t>
            </a:r>
          </a:p>
          <a:p>
            <a:r>
              <a:rPr lang="en-US" sz="2000">
                <a:solidFill>
                  <a:srgbClr val="FFFFFF"/>
                </a:solidFill>
                <a:ea typeface="+mn-lt"/>
                <a:cs typeface="+mn-lt"/>
              </a:rPr>
              <a:t>It tells the predictive power of an independent variable in relation to the dependent variable. Since it evolved from credit scoring world, it is generally described as a measure of the separation of good and bad customers.</a:t>
            </a:r>
            <a:endParaRPr lang="en-US" sz="2000">
              <a:solidFill>
                <a:srgbClr val="FFFFFF"/>
              </a:solidFill>
              <a:cs typeface="Calibri" panose="020F0502020204030204"/>
            </a:endParaRPr>
          </a:p>
        </p:txBody>
      </p:sp>
    </p:spTree>
    <p:extLst>
      <p:ext uri="{BB962C8B-B14F-4D97-AF65-F5344CB8AC3E}">
        <p14:creationId xmlns:p14="http://schemas.microsoft.com/office/powerpoint/2010/main" val="309844359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6CBB7C51-829B-4243-9A2F-5EA8A29D7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5ECE0A17-721D-47DA-B462-427AB9C656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9" name="Freeform 5">
              <a:extLst>
                <a:ext uri="{FF2B5EF4-FFF2-40B4-BE49-F238E27FC236}">
                  <a16:creationId xmlns:a16="http://schemas.microsoft.com/office/drawing/2014/main" id="{07B1C03F-70ED-4BE3-AFBC-CD51D4411F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6">
              <a:extLst>
                <a:ext uri="{FF2B5EF4-FFF2-40B4-BE49-F238E27FC236}">
                  <a16:creationId xmlns:a16="http://schemas.microsoft.com/office/drawing/2014/main" id="{AE84050F-F367-4A35-93F5-1397E3C667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7">
              <a:extLst>
                <a:ext uri="{FF2B5EF4-FFF2-40B4-BE49-F238E27FC236}">
                  <a16:creationId xmlns:a16="http://schemas.microsoft.com/office/drawing/2014/main" id="{5D88F3A8-CDAB-4D08-8D47-096D7AA346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8">
              <a:extLst>
                <a:ext uri="{FF2B5EF4-FFF2-40B4-BE49-F238E27FC236}">
                  <a16:creationId xmlns:a16="http://schemas.microsoft.com/office/drawing/2014/main" id="{A2BEFDF5-BD04-4DD8-9671-13817A4D8A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9">
              <a:extLst>
                <a:ext uri="{FF2B5EF4-FFF2-40B4-BE49-F238E27FC236}">
                  <a16:creationId xmlns:a16="http://schemas.microsoft.com/office/drawing/2014/main" id="{ACA74E73-7B97-43C1-BC3B-89DED3F8AF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0">
              <a:extLst>
                <a:ext uri="{FF2B5EF4-FFF2-40B4-BE49-F238E27FC236}">
                  <a16:creationId xmlns:a16="http://schemas.microsoft.com/office/drawing/2014/main" id="{C11D94E0-EFF2-4934-97FD-3E424A25F2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1">
              <a:extLst>
                <a:ext uri="{FF2B5EF4-FFF2-40B4-BE49-F238E27FC236}">
                  <a16:creationId xmlns:a16="http://schemas.microsoft.com/office/drawing/2014/main" id="{70D5352A-232D-40A3-8A72-4CB6B8277E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2">
              <a:extLst>
                <a:ext uri="{FF2B5EF4-FFF2-40B4-BE49-F238E27FC236}">
                  <a16:creationId xmlns:a16="http://schemas.microsoft.com/office/drawing/2014/main" id="{9E3B6EC6-9A43-43B8-BE95-D12BD1AF3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3">
              <a:extLst>
                <a:ext uri="{FF2B5EF4-FFF2-40B4-BE49-F238E27FC236}">
                  <a16:creationId xmlns:a16="http://schemas.microsoft.com/office/drawing/2014/main" id="{7B71BA3B-3BFF-4756-B642-C00DA5F4AD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4">
              <a:extLst>
                <a:ext uri="{FF2B5EF4-FFF2-40B4-BE49-F238E27FC236}">
                  <a16:creationId xmlns:a16="http://schemas.microsoft.com/office/drawing/2014/main" id="{6070AC7F-F9D6-4E73-A95C-9DA3846FD5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5">
              <a:extLst>
                <a:ext uri="{FF2B5EF4-FFF2-40B4-BE49-F238E27FC236}">
                  <a16:creationId xmlns:a16="http://schemas.microsoft.com/office/drawing/2014/main" id="{9DDF2314-3F38-4664-B31D-AEB55882BB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59AAAEA-0A38-490A-9CBF-F8C79B0A6B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17">
              <a:extLst>
                <a:ext uri="{FF2B5EF4-FFF2-40B4-BE49-F238E27FC236}">
                  <a16:creationId xmlns:a16="http://schemas.microsoft.com/office/drawing/2014/main" id="{9AEF5CD7-59EB-48AC-BB37-3EB70C0529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18">
              <a:extLst>
                <a:ext uri="{FF2B5EF4-FFF2-40B4-BE49-F238E27FC236}">
                  <a16:creationId xmlns:a16="http://schemas.microsoft.com/office/drawing/2014/main" id="{24602B28-B14A-4724-9665-D2CDC19C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19">
              <a:extLst>
                <a:ext uri="{FF2B5EF4-FFF2-40B4-BE49-F238E27FC236}">
                  <a16:creationId xmlns:a16="http://schemas.microsoft.com/office/drawing/2014/main" id="{541E4D23-8098-43A1-9826-246EBF1BBA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0">
              <a:extLst>
                <a:ext uri="{FF2B5EF4-FFF2-40B4-BE49-F238E27FC236}">
                  <a16:creationId xmlns:a16="http://schemas.microsoft.com/office/drawing/2014/main" id="{D164F3ED-DB01-4823-852E-A99B4C264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1">
              <a:extLst>
                <a:ext uri="{FF2B5EF4-FFF2-40B4-BE49-F238E27FC236}">
                  <a16:creationId xmlns:a16="http://schemas.microsoft.com/office/drawing/2014/main" id="{05C52390-6376-4DB5-B289-6B1C527355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22">
              <a:extLst>
                <a:ext uri="{FF2B5EF4-FFF2-40B4-BE49-F238E27FC236}">
                  <a16:creationId xmlns:a16="http://schemas.microsoft.com/office/drawing/2014/main" id="{40ABB3F2-1D59-4F3E-921C-DD7B8D55BA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23">
              <a:extLst>
                <a:ext uri="{FF2B5EF4-FFF2-40B4-BE49-F238E27FC236}">
                  <a16:creationId xmlns:a16="http://schemas.microsoft.com/office/drawing/2014/main" id="{88E0EE84-E054-424D-A93B-D6D23AFFFF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24">
              <a:extLst>
                <a:ext uri="{FF2B5EF4-FFF2-40B4-BE49-F238E27FC236}">
                  <a16:creationId xmlns:a16="http://schemas.microsoft.com/office/drawing/2014/main" id="{F084CB4C-E741-4E13-AE65-BAB699C6C6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25">
              <a:extLst>
                <a:ext uri="{FF2B5EF4-FFF2-40B4-BE49-F238E27FC236}">
                  <a16:creationId xmlns:a16="http://schemas.microsoft.com/office/drawing/2014/main" id="{AA5D2838-70AA-418B-87DF-83A903E794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1" name="Group 70">
            <a:extLst>
              <a:ext uri="{FF2B5EF4-FFF2-40B4-BE49-F238E27FC236}">
                <a16:creationId xmlns:a16="http://schemas.microsoft.com/office/drawing/2014/main" id="{908DA454-A7F1-451C-B515-4957882495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72" name="Rectangle 71">
              <a:extLst>
                <a:ext uri="{FF2B5EF4-FFF2-40B4-BE49-F238E27FC236}">
                  <a16:creationId xmlns:a16="http://schemas.microsoft.com/office/drawing/2014/main" id="{696FE467-34A9-4910-A7C5-6B92891F24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22">
              <a:extLst>
                <a:ext uri="{FF2B5EF4-FFF2-40B4-BE49-F238E27FC236}">
                  <a16:creationId xmlns:a16="http://schemas.microsoft.com/office/drawing/2014/main" id="{01A2AF91-EF78-4611-8AF7-C1B45269F7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C7115C0-C409-41DC-96F1-B784C5E37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A1CB14E-E407-CE7E-33E8-699D513FB357}"/>
              </a:ext>
            </a:extLst>
          </p:cNvPr>
          <p:cNvSpPr>
            <a:spLocks noGrp="1"/>
          </p:cNvSpPr>
          <p:nvPr>
            <p:ph type="title"/>
          </p:nvPr>
        </p:nvSpPr>
        <p:spPr>
          <a:xfrm>
            <a:off x="888631" y="2358391"/>
            <a:ext cx="3498979" cy="2453676"/>
          </a:xfrm>
        </p:spPr>
        <p:txBody>
          <a:bodyPr vert="horz" lIns="91440" tIns="45720" rIns="91440" bIns="45720" rtlCol="0" anchor="ctr">
            <a:normAutofit/>
          </a:bodyPr>
          <a:lstStyle/>
          <a:p>
            <a:pPr algn="ctr"/>
            <a:r>
              <a:rPr lang="en-US" sz="3600" kern="1200">
                <a:solidFill>
                  <a:srgbClr val="FFFFFE"/>
                </a:solidFill>
                <a:latin typeface="+mj-lt"/>
                <a:ea typeface="+mj-ea"/>
                <a:cs typeface="+mj-cs"/>
              </a:rPr>
              <a:t>How to find WOE?</a:t>
            </a:r>
          </a:p>
        </p:txBody>
      </p:sp>
      <p:sp>
        <p:nvSpPr>
          <p:cNvPr id="5" name="TextBox 4">
            <a:extLst>
              <a:ext uri="{FF2B5EF4-FFF2-40B4-BE49-F238E27FC236}">
                <a16:creationId xmlns:a16="http://schemas.microsoft.com/office/drawing/2014/main" id="{487A64FF-FDEB-DC24-563C-E706AEC72078}"/>
              </a:ext>
            </a:extLst>
          </p:cNvPr>
          <p:cNvSpPr txBox="1"/>
          <p:nvPr/>
        </p:nvSpPr>
        <p:spPr>
          <a:xfrm>
            <a:off x="5118447" y="797594"/>
            <a:ext cx="6258061" cy="35959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b="1" i="1" dirty="0"/>
              <a:t>Distribution of Goods -</a:t>
            </a:r>
            <a:r>
              <a:rPr lang="en-US" i="1" dirty="0"/>
              <a:t> % of Good Customers in a particular group</a:t>
            </a:r>
            <a:br>
              <a:rPr lang="en-US" dirty="0"/>
            </a:br>
            <a:r>
              <a:rPr lang="en-US" b="1" i="1" dirty="0"/>
              <a:t>Distribution of Bads -</a:t>
            </a:r>
            <a:r>
              <a:rPr lang="en-US" i="1" dirty="0"/>
              <a:t> % of Bad Customers in a particular group</a:t>
            </a:r>
            <a:br>
              <a:rPr lang="en-US" dirty="0"/>
            </a:br>
            <a:r>
              <a:rPr lang="en-US" b="1" i="1" dirty="0"/>
              <a:t>ln -</a:t>
            </a:r>
            <a:r>
              <a:rPr lang="en-US" i="1" dirty="0"/>
              <a:t> Natural Log</a:t>
            </a:r>
          </a:p>
          <a:p>
            <a:pPr>
              <a:lnSpc>
                <a:spcPct val="90000"/>
              </a:lnSpc>
              <a:spcAft>
                <a:spcPts val="600"/>
              </a:spcAft>
            </a:pPr>
            <a:endParaRPr lang="en-US" i="1" dirty="0">
              <a:cs typeface="Calibri" panose="020F0502020204030204"/>
            </a:endParaRPr>
          </a:p>
          <a:p>
            <a:pPr>
              <a:lnSpc>
                <a:spcPct val="90000"/>
              </a:lnSpc>
              <a:spcAft>
                <a:spcPts val="600"/>
              </a:spcAft>
            </a:pPr>
            <a:r>
              <a:rPr lang="en-US" i="1" dirty="0">
                <a:cs typeface="Calibri" panose="020F0502020204030204"/>
              </a:rPr>
              <a:t>Following formula can be used for calculating WOE:</a:t>
            </a:r>
          </a:p>
        </p:txBody>
      </p:sp>
      <p:sp>
        <p:nvSpPr>
          <p:cNvPr id="76" name="Rectangle 75">
            <a:extLst>
              <a:ext uri="{FF2B5EF4-FFF2-40B4-BE49-F238E27FC236}">
                <a16:creationId xmlns:a16="http://schemas.microsoft.com/office/drawing/2014/main" id="{DE4A42E0-EF5F-4494-B39B-3DB7D0475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265" y="3667039"/>
            <a:ext cx="6269016" cy="2376200"/>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B5B19906-FF6F-3FF4-2A49-1AB0D07B45EF}"/>
              </a:ext>
            </a:extLst>
          </p:cNvPr>
          <p:cNvPicPr>
            <a:picLocks noGrp="1" noChangeAspect="1"/>
          </p:cNvPicPr>
          <p:nvPr>
            <p:ph idx="1"/>
          </p:nvPr>
        </p:nvPicPr>
        <p:blipFill>
          <a:blip r:embed="rId2"/>
          <a:stretch>
            <a:fillRect/>
          </a:stretch>
        </p:blipFill>
        <p:spPr>
          <a:xfrm>
            <a:off x="5269675" y="4062069"/>
            <a:ext cx="5956764" cy="1613290"/>
          </a:xfrm>
          <a:prstGeom prst="rect">
            <a:avLst/>
          </a:prstGeom>
          <a:ln w="9525">
            <a:noFill/>
          </a:ln>
        </p:spPr>
      </p:pic>
    </p:spTree>
    <p:extLst>
      <p:ext uri="{BB962C8B-B14F-4D97-AF65-F5344CB8AC3E}">
        <p14:creationId xmlns:p14="http://schemas.microsoft.com/office/powerpoint/2010/main" val="4294013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2" name="Picture 81">
            <a:extLst>
              <a:ext uri="{FF2B5EF4-FFF2-40B4-BE49-F238E27FC236}">
                <a16:creationId xmlns:a16="http://schemas.microsoft.com/office/drawing/2014/main" id="{1A0B8E57-0D98-D3F2-AA8C-A7DF192AC726}"/>
              </a:ext>
            </a:extLst>
          </p:cNvPr>
          <p:cNvPicPr>
            <a:picLocks noChangeAspect="1"/>
          </p:cNvPicPr>
          <p:nvPr/>
        </p:nvPicPr>
        <p:blipFill rotWithShape="1">
          <a:blip r:embed="rId2">
            <a:duotone>
              <a:prstClr val="black"/>
              <a:prstClr val="white"/>
            </a:duotone>
            <a:alphaModFix amt="35000"/>
          </a:blip>
          <a:srcRect t="4796" b="10935"/>
          <a:stretch/>
        </p:blipFill>
        <p:spPr>
          <a:xfrm>
            <a:off x="20" y="10"/>
            <a:ext cx="12191980" cy="6857990"/>
          </a:xfrm>
          <a:prstGeom prst="rect">
            <a:avLst/>
          </a:prstGeom>
        </p:spPr>
      </p:pic>
      <p:sp>
        <p:nvSpPr>
          <p:cNvPr id="91" name="Rectangle 90">
            <a:extLst>
              <a:ext uri="{FF2B5EF4-FFF2-40B4-BE49-F238E27FC236}">
                <a16:creationId xmlns:a16="http://schemas.microsoft.com/office/drawing/2014/main" id="{FCEC2294-5A7B-45E5-9251-C1AA89F4A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alpha val="6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30513-98A3-4065-04A3-E53755691155}"/>
              </a:ext>
            </a:extLst>
          </p:cNvPr>
          <p:cNvSpPr>
            <a:spLocks noGrp="1"/>
          </p:cNvSpPr>
          <p:nvPr>
            <p:ph type="title"/>
          </p:nvPr>
        </p:nvSpPr>
        <p:spPr>
          <a:xfrm>
            <a:off x="838201" y="1065862"/>
            <a:ext cx="3313164" cy="4726276"/>
          </a:xfrm>
        </p:spPr>
        <p:txBody>
          <a:bodyPr vert="horz" lIns="91440" tIns="45720" rIns="91440" bIns="45720" rtlCol="0">
            <a:normAutofit/>
          </a:bodyPr>
          <a:lstStyle/>
          <a:p>
            <a:pPr algn="r"/>
            <a:r>
              <a:rPr lang="en-US" sz="4000"/>
              <a:t>Inferences from WOE and its use</a:t>
            </a:r>
          </a:p>
        </p:txBody>
      </p:sp>
      <p:cxnSp>
        <p:nvCxnSpPr>
          <p:cNvPr id="93" name="Straight Connector 9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2702655B-9868-8C30-0E07-35482AB0A671}"/>
              </a:ext>
            </a:extLst>
          </p:cNvPr>
          <p:cNvGraphicFramePr>
            <a:graphicFrameLocks noGrp="1"/>
          </p:cNvGraphicFramePr>
          <p:nvPr>
            <p:ph idx="1"/>
            <p:extLst>
              <p:ext uri="{D42A27DB-BD31-4B8C-83A1-F6EECF244321}">
                <p14:modId xmlns:p14="http://schemas.microsoft.com/office/powerpoint/2010/main" val="1568766001"/>
              </p:ext>
            </p:extLst>
          </p:nvPr>
        </p:nvGraphicFramePr>
        <p:xfrm>
          <a:off x="5155379" y="1065862"/>
          <a:ext cx="6192319"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6" name="Picture 146" descr="Text, icon&#10;&#10;Description automatically generated">
            <a:extLst>
              <a:ext uri="{FF2B5EF4-FFF2-40B4-BE49-F238E27FC236}">
                <a16:creationId xmlns:a16="http://schemas.microsoft.com/office/drawing/2014/main" id="{FD7A081C-2AE4-DA0E-FB64-DC7304177E51}"/>
              </a:ext>
            </a:extLst>
          </p:cNvPr>
          <p:cNvPicPr>
            <a:picLocks noChangeAspect="1"/>
          </p:cNvPicPr>
          <p:nvPr/>
        </p:nvPicPr>
        <p:blipFill rotWithShape="1">
          <a:blip r:embed="rId8"/>
          <a:srcRect l="6604" t="15695" r="5660" b="20628"/>
          <a:stretch/>
        </p:blipFill>
        <p:spPr>
          <a:xfrm>
            <a:off x="376237" y="223837"/>
            <a:ext cx="1524285" cy="1152389"/>
          </a:xfrm>
          <a:prstGeom prst="rect">
            <a:avLst/>
          </a:prstGeom>
        </p:spPr>
      </p:pic>
    </p:spTree>
    <p:extLst>
      <p:ext uri="{BB962C8B-B14F-4D97-AF65-F5344CB8AC3E}">
        <p14:creationId xmlns:p14="http://schemas.microsoft.com/office/powerpoint/2010/main" val="3750723763"/>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2ACD-22AC-9E54-D47F-BCFAEC1C02CA}"/>
              </a:ext>
            </a:extLst>
          </p:cNvPr>
          <p:cNvSpPr>
            <a:spLocks noGrp="1"/>
          </p:cNvSpPr>
          <p:nvPr>
            <p:ph type="title"/>
          </p:nvPr>
        </p:nvSpPr>
        <p:spPr>
          <a:xfrm>
            <a:off x="1136428" y="627564"/>
            <a:ext cx="7474172" cy="1325563"/>
          </a:xfrm>
        </p:spPr>
        <p:txBody>
          <a:bodyPr>
            <a:normAutofit/>
          </a:bodyPr>
          <a:lstStyle/>
          <a:p>
            <a:r>
              <a:rPr lang="en-US">
                <a:cs typeface="Calibri Light"/>
              </a:rPr>
              <a:t>How to use WOE?</a:t>
            </a:r>
            <a:endParaRPr lang="en-US"/>
          </a:p>
        </p:txBody>
      </p:sp>
      <p:sp>
        <p:nvSpPr>
          <p:cNvPr id="46" name="Content Placeholder 2">
            <a:extLst>
              <a:ext uri="{FF2B5EF4-FFF2-40B4-BE49-F238E27FC236}">
                <a16:creationId xmlns:a16="http://schemas.microsoft.com/office/drawing/2014/main" id="{B41E7643-5670-800D-2CAA-9E269FEEB2BE}"/>
              </a:ext>
            </a:extLst>
          </p:cNvPr>
          <p:cNvSpPr>
            <a:spLocks noGrp="1"/>
          </p:cNvSpPr>
          <p:nvPr>
            <p:ph idx="1"/>
          </p:nvPr>
        </p:nvSpPr>
        <p:spPr>
          <a:xfrm>
            <a:off x="1136429" y="2278173"/>
            <a:ext cx="6467867" cy="3450613"/>
          </a:xfrm>
        </p:spPr>
        <p:txBody>
          <a:bodyPr vert="horz" lIns="91440" tIns="45720" rIns="91440" bIns="45720" rtlCol="0" anchor="ctr">
            <a:normAutofit/>
          </a:bodyPr>
          <a:lstStyle/>
          <a:p>
            <a:r>
              <a:rPr lang="en-US" sz="2000" b="1">
                <a:ea typeface="+mn-lt"/>
                <a:cs typeface="+mn-lt"/>
              </a:rPr>
              <a:t>For continuous independent variables : </a:t>
            </a:r>
            <a:r>
              <a:rPr lang="en-US" sz="2000">
                <a:ea typeface="+mn-lt"/>
                <a:cs typeface="+mn-lt"/>
              </a:rPr>
              <a:t>First, create bins (categories / groups) for a continuous independent variable and then combine categories with similar WOE values and replace categories with WOE values.</a:t>
            </a:r>
          </a:p>
          <a:p>
            <a:r>
              <a:rPr lang="en-US" sz="2000" b="1">
                <a:ea typeface="+mn-lt"/>
                <a:cs typeface="+mn-lt"/>
              </a:rPr>
              <a:t>For categorical independent variables : </a:t>
            </a:r>
            <a:r>
              <a:rPr lang="en-US" sz="2000">
                <a:ea typeface="+mn-lt"/>
                <a:cs typeface="+mn-lt"/>
              </a:rPr>
              <a:t>Combine categories with similar WOE and then create new categories of an independent variable with continuous WOE values.</a:t>
            </a:r>
          </a:p>
          <a:p>
            <a:r>
              <a:rPr lang="en-US" sz="2000" b="1">
                <a:cs typeface="Calibri"/>
              </a:rPr>
              <a:t>Note :</a:t>
            </a:r>
            <a:r>
              <a:rPr lang="en-US" sz="2000">
                <a:cs typeface="Calibri"/>
              </a:rPr>
              <a:t> We</a:t>
            </a:r>
            <a:r>
              <a:rPr lang="en-US" sz="2000">
                <a:ea typeface="+mn-lt"/>
                <a:cs typeface="+mn-lt"/>
              </a:rPr>
              <a:t> combine categories with similar WOE because the categories with similar WOE have almost same proportion of events and non-events. </a:t>
            </a:r>
            <a:endParaRPr lang="en-US" sz="2000">
              <a:cs typeface="Calibri"/>
            </a:endParaRPr>
          </a:p>
        </p:txBody>
      </p:sp>
      <p:sp>
        <p:nvSpPr>
          <p:cNvPr id="52" name="Rectangle 5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E83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7" descr="Logo, company name&#10;&#10;Description automatically generated">
            <a:extLst>
              <a:ext uri="{FF2B5EF4-FFF2-40B4-BE49-F238E27FC236}">
                <a16:creationId xmlns:a16="http://schemas.microsoft.com/office/drawing/2014/main" id="{D27BD5F2-453F-DA09-343A-61744C46C83D}"/>
              </a:ext>
            </a:extLst>
          </p:cNvPr>
          <p:cNvPicPr>
            <a:picLocks noChangeAspect="1"/>
          </p:cNvPicPr>
          <p:nvPr/>
        </p:nvPicPr>
        <p:blipFill rotWithShape="1">
          <a:blip r:embed="rId2">
            <a:alphaModFix/>
          </a:blip>
          <a:srcRect t="161" r="-3" b="-3"/>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Tree>
    <p:extLst>
      <p:ext uri="{BB962C8B-B14F-4D97-AF65-F5344CB8AC3E}">
        <p14:creationId xmlns:p14="http://schemas.microsoft.com/office/powerpoint/2010/main" val="4146615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43DC5C-4EBC-4042-CE75-6256CB118A44}"/>
              </a:ext>
            </a:extLst>
          </p:cNvPr>
          <p:cNvSpPr>
            <a:spLocks noGrp="1"/>
          </p:cNvSpPr>
          <p:nvPr>
            <p:ph type="title"/>
          </p:nvPr>
        </p:nvSpPr>
        <p:spPr>
          <a:xfrm>
            <a:off x="1137033" y="670559"/>
            <a:ext cx="4683321" cy="2148841"/>
          </a:xfrm>
        </p:spPr>
        <p:txBody>
          <a:bodyPr anchor="t">
            <a:normAutofit/>
          </a:bodyPr>
          <a:lstStyle/>
          <a:p>
            <a:r>
              <a:rPr lang="en-US" sz="6000" dirty="0">
                <a:cs typeface="Calibri Light"/>
              </a:rPr>
              <a:t>Some rules for using WOE</a:t>
            </a:r>
            <a:endParaRPr lang="en-US" sz="6000" dirty="0"/>
          </a:p>
        </p:txBody>
      </p:sp>
      <p:pic>
        <p:nvPicPr>
          <p:cNvPr id="4" name="Picture 4" descr="A picture containing text&#10;&#10;Description automatically generated">
            <a:extLst>
              <a:ext uri="{FF2B5EF4-FFF2-40B4-BE49-F238E27FC236}">
                <a16:creationId xmlns:a16="http://schemas.microsoft.com/office/drawing/2014/main" id="{DE34DE35-1C51-5E5F-1A86-D604D02B77D7}"/>
              </a:ext>
            </a:extLst>
          </p:cNvPr>
          <p:cNvPicPr>
            <a:picLocks noChangeAspect="1"/>
          </p:cNvPicPr>
          <p:nvPr/>
        </p:nvPicPr>
        <p:blipFill rotWithShape="1">
          <a:blip r:embed="rId2"/>
          <a:srcRect t="3310" r="1" b="3311"/>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3" name="Content Placeholder 2">
            <a:extLst>
              <a:ext uri="{FF2B5EF4-FFF2-40B4-BE49-F238E27FC236}">
                <a16:creationId xmlns:a16="http://schemas.microsoft.com/office/drawing/2014/main" id="{53CD114B-78B7-4896-7244-2C782EF03A48}"/>
              </a:ext>
            </a:extLst>
          </p:cNvPr>
          <p:cNvSpPr>
            <a:spLocks noGrp="1"/>
          </p:cNvSpPr>
          <p:nvPr>
            <p:ph idx="1"/>
          </p:nvPr>
        </p:nvSpPr>
        <p:spPr>
          <a:xfrm>
            <a:off x="6451723" y="670559"/>
            <a:ext cx="5341594" cy="5445076"/>
          </a:xfrm>
        </p:spPr>
        <p:txBody>
          <a:bodyPr vert="horz" lIns="91440" tIns="45720" rIns="91440" bIns="45720" rtlCol="0" anchor="t">
            <a:noAutofit/>
          </a:bodyPr>
          <a:lstStyle/>
          <a:p>
            <a:r>
              <a:rPr lang="en-US" dirty="0">
                <a:ea typeface="+mn-lt"/>
                <a:cs typeface="+mn-lt"/>
              </a:rPr>
              <a:t>Each bin should have at least 5% of the observations otherwise it would be insignificant.</a:t>
            </a:r>
            <a:endParaRPr lang="en-US" dirty="0">
              <a:cs typeface="Calibri" panose="020F0502020204030204"/>
            </a:endParaRPr>
          </a:p>
          <a:p>
            <a:r>
              <a:rPr lang="en-US" dirty="0">
                <a:ea typeface="+mn-lt"/>
                <a:cs typeface="+mn-lt"/>
              </a:rPr>
              <a:t>Each bin should be non-zero for both non-events and events.</a:t>
            </a:r>
            <a:endParaRPr lang="en-US" dirty="0">
              <a:cs typeface="Calibri"/>
            </a:endParaRPr>
          </a:p>
          <a:p>
            <a:r>
              <a:rPr lang="en-US" dirty="0">
                <a:ea typeface="+mn-lt"/>
                <a:cs typeface="+mn-lt"/>
              </a:rPr>
              <a:t> Similar groups should be aggregated.</a:t>
            </a:r>
            <a:endParaRPr lang="en-US" dirty="0">
              <a:cs typeface="Calibri"/>
            </a:endParaRPr>
          </a:p>
          <a:p>
            <a:r>
              <a:rPr lang="en-US" dirty="0">
                <a:ea typeface="+mn-lt"/>
                <a:cs typeface="+mn-lt"/>
              </a:rPr>
              <a:t>The WOE should be monotonic, i.e. either growing or decreasing with the groupings.</a:t>
            </a:r>
            <a:endParaRPr lang="en-US" dirty="0">
              <a:cs typeface="Calibri"/>
            </a:endParaRPr>
          </a:p>
          <a:p>
            <a:r>
              <a:rPr lang="en-US" dirty="0">
                <a:ea typeface="+mn-lt"/>
                <a:cs typeface="+mn-lt"/>
              </a:rPr>
              <a:t>Missing values are binned separately.</a:t>
            </a:r>
            <a:endParaRPr lang="en-US" dirty="0"/>
          </a:p>
          <a:p>
            <a:endParaRPr lang="en-US" sz="2000">
              <a:cs typeface="Calibri"/>
            </a:endParaRPr>
          </a:p>
        </p:txBody>
      </p:sp>
    </p:spTree>
    <p:extLst>
      <p:ext uri="{BB962C8B-B14F-4D97-AF65-F5344CB8AC3E}">
        <p14:creationId xmlns:p14="http://schemas.microsoft.com/office/powerpoint/2010/main" val="678380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75C493-534E-A913-3611-C9FE0EDBB462}"/>
              </a:ext>
            </a:extLst>
          </p:cNvPr>
          <p:cNvSpPr>
            <a:spLocks noGrp="1"/>
          </p:cNvSpPr>
          <p:nvPr>
            <p:ph type="title"/>
          </p:nvPr>
        </p:nvSpPr>
        <p:spPr>
          <a:xfrm>
            <a:off x="1245072" y="1289765"/>
            <a:ext cx="3651101" cy="4270963"/>
          </a:xfrm>
        </p:spPr>
        <p:txBody>
          <a:bodyPr anchor="ctr">
            <a:normAutofit/>
          </a:bodyPr>
          <a:lstStyle/>
          <a:p>
            <a:pPr algn="ctr"/>
            <a:r>
              <a:rPr lang="en-US" sz="5600" dirty="0">
                <a:solidFill>
                  <a:srgbClr val="FFFFFF"/>
                </a:solidFill>
                <a:cs typeface="Calibri Light"/>
              </a:rPr>
              <a:t>Information Value</a:t>
            </a:r>
            <a:endParaRPr lang="en-US" sz="5600" dirty="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0B436C84-A21D-AA58-1F46-D94C0FBC72A4}"/>
              </a:ext>
            </a:extLst>
          </p:cNvPr>
          <p:cNvSpPr>
            <a:spLocks noGrp="1"/>
          </p:cNvSpPr>
          <p:nvPr>
            <p:ph idx="1"/>
          </p:nvPr>
        </p:nvSpPr>
        <p:spPr>
          <a:xfrm>
            <a:off x="5987671" y="554118"/>
            <a:ext cx="5593137" cy="5802231"/>
          </a:xfrm>
        </p:spPr>
        <p:txBody>
          <a:bodyPr vert="horz" lIns="91440" tIns="45720" rIns="91440" bIns="45720" rtlCol="0" anchor="ctr">
            <a:normAutofit/>
          </a:bodyPr>
          <a:lstStyle/>
          <a:p>
            <a:r>
              <a:rPr lang="en-US" sz="2000" dirty="0">
                <a:solidFill>
                  <a:schemeClr val="tx1">
                    <a:alpha val="80000"/>
                  </a:schemeClr>
                </a:solidFill>
                <a:ea typeface="+mn-lt"/>
                <a:cs typeface="+mn-lt"/>
              </a:rPr>
              <a:t>Information value is one of the most useful technique to select important variables in a predictive model. </a:t>
            </a:r>
          </a:p>
          <a:p>
            <a:r>
              <a:rPr lang="en-US" sz="2200" b="1" i="1" dirty="0">
                <a:solidFill>
                  <a:schemeClr val="tx1">
                    <a:alpha val="80000"/>
                  </a:schemeClr>
                </a:solidFill>
                <a:ea typeface="+mn-lt"/>
                <a:cs typeface="+mn-lt"/>
              </a:rPr>
              <a:t>IV = ∑ (% of non-events - % of events) * WOE</a:t>
            </a:r>
          </a:p>
          <a:p>
            <a:r>
              <a:rPr lang="en-US" sz="2000" dirty="0">
                <a:solidFill>
                  <a:schemeClr val="tx1">
                    <a:alpha val="80000"/>
                  </a:schemeClr>
                </a:solidFill>
                <a:ea typeface="+mn-lt"/>
                <a:cs typeface="+mn-lt"/>
              </a:rPr>
              <a:t>Note that the term (percentage of events – the percentage of non-events) follows the same sign as WOE hence ensuring that the IV is always a positive number.</a:t>
            </a:r>
            <a:endParaRPr lang="en-US" sz="2000" i="1" dirty="0">
              <a:solidFill>
                <a:schemeClr val="tx1">
                  <a:alpha val="80000"/>
                </a:schemeClr>
              </a:solidFill>
              <a:cs typeface="Calibri"/>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699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E5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20A74B0-65D2-9A43-61BD-3B95583B73E4}"/>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Inferences from IV values</a:t>
            </a:r>
          </a:p>
        </p:txBody>
      </p:sp>
      <p:pic>
        <p:nvPicPr>
          <p:cNvPr id="4" name="Picture 4" descr="Graphical user interface, text, application, email&#10;&#10;Description automatically generated">
            <a:extLst>
              <a:ext uri="{FF2B5EF4-FFF2-40B4-BE49-F238E27FC236}">
                <a16:creationId xmlns:a16="http://schemas.microsoft.com/office/drawing/2014/main" id="{B9551A20-DC46-F1C7-F57B-62113688DE12}"/>
              </a:ext>
            </a:extLst>
          </p:cNvPr>
          <p:cNvPicPr>
            <a:picLocks noGrp="1" noChangeAspect="1"/>
          </p:cNvPicPr>
          <p:nvPr>
            <p:ph idx="1"/>
          </p:nvPr>
        </p:nvPicPr>
        <p:blipFill rotWithShape="1">
          <a:blip r:embed="rId2"/>
          <a:srcRect l="2244" t="36496" r="27431" b="36861"/>
          <a:stretch/>
        </p:blipFill>
        <p:spPr>
          <a:xfrm>
            <a:off x="3650411" y="2545599"/>
            <a:ext cx="8104811" cy="2216840"/>
          </a:xfrm>
          <a:prstGeom prst="rect">
            <a:avLst/>
          </a:prstGeom>
        </p:spPr>
      </p:pic>
      <p:sp>
        <p:nvSpPr>
          <p:cNvPr id="5" name="TextBox 4">
            <a:extLst>
              <a:ext uri="{FF2B5EF4-FFF2-40B4-BE49-F238E27FC236}">
                <a16:creationId xmlns:a16="http://schemas.microsoft.com/office/drawing/2014/main" id="{CC943245-B213-D741-609E-DCB8B7EEC696}"/>
              </a:ext>
            </a:extLst>
          </p:cNvPr>
          <p:cNvSpPr txBox="1"/>
          <p:nvPr/>
        </p:nvSpPr>
        <p:spPr>
          <a:xfrm>
            <a:off x="3894826" y="1707477"/>
            <a:ext cx="7188199" cy="129209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dirty="0"/>
              <a:t>The table below gives you a fixed rule to help select the best features for our model</a:t>
            </a:r>
          </a:p>
        </p:txBody>
      </p:sp>
    </p:spTree>
    <p:extLst>
      <p:ext uri="{BB962C8B-B14F-4D97-AF65-F5344CB8AC3E}">
        <p14:creationId xmlns:p14="http://schemas.microsoft.com/office/powerpoint/2010/main" val="3420514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4"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5"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pic>
        <p:nvPicPr>
          <p:cNvPr id="4" name="Picture 4" descr="Graphical user interface, text, application&#10;&#10;Description automatically generated">
            <a:extLst>
              <a:ext uri="{FF2B5EF4-FFF2-40B4-BE49-F238E27FC236}">
                <a16:creationId xmlns:a16="http://schemas.microsoft.com/office/drawing/2014/main" id="{E8A8EE38-65C2-A39B-00A9-238EC80DF66E}"/>
              </a:ext>
            </a:extLst>
          </p:cNvPr>
          <p:cNvPicPr>
            <a:picLocks noGrp="1" noChangeAspect="1"/>
          </p:cNvPicPr>
          <p:nvPr>
            <p:ph idx="1"/>
          </p:nvPr>
        </p:nvPicPr>
        <p:blipFill rotWithShape="1">
          <a:blip r:embed="rId2"/>
          <a:srcRect l="6493" t="31683" r="185" b="10231"/>
          <a:stretch/>
        </p:blipFill>
        <p:spPr>
          <a:xfrm>
            <a:off x="5097463" y="340744"/>
            <a:ext cx="6834247" cy="2905694"/>
          </a:xfrm>
        </p:spPr>
      </p:pic>
      <p:pic>
        <p:nvPicPr>
          <p:cNvPr id="5" name="Picture 5" descr="Graphical user interface, text, application&#10;&#10;Description automatically generated">
            <a:extLst>
              <a:ext uri="{FF2B5EF4-FFF2-40B4-BE49-F238E27FC236}">
                <a16:creationId xmlns:a16="http://schemas.microsoft.com/office/drawing/2014/main" id="{07E074BB-3E33-D706-2B07-08DAB6BDA697}"/>
              </a:ext>
            </a:extLst>
          </p:cNvPr>
          <p:cNvPicPr>
            <a:picLocks noChangeAspect="1"/>
          </p:cNvPicPr>
          <p:nvPr/>
        </p:nvPicPr>
        <p:blipFill rotWithShape="1">
          <a:blip r:embed="rId3"/>
          <a:srcRect l="1209" t="19792" r="6796" b="27083"/>
          <a:stretch/>
        </p:blipFill>
        <p:spPr>
          <a:xfrm>
            <a:off x="5097463" y="3250841"/>
            <a:ext cx="6747983" cy="2899792"/>
          </a:xfrm>
          <a:prstGeom prst="rect">
            <a:avLst/>
          </a:prstGeom>
        </p:spPr>
      </p:pic>
      <p:sp>
        <p:nvSpPr>
          <p:cNvPr id="2" name="Title 1">
            <a:extLst>
              <a:ext uri="{FF2B5EF4-FFF2-40B4-BE49-F238E27FC236}">
                <a16:creationId xmlns:a16="http://schemas.microsoft.com/office/drawing/2014/main" id="{98061454-408C-53CF-242A-CEFA4A5E415F}"/>
              </a:ext>
            </a:extLst>
          </p:cNvPr>
          <p:cNvSpPr>
            <a:spLocks noGrp="1"/>
          </p:cNvSpPr>
          <p:nvPr>
            <p:ph type="title"/>
          </p:nvPr>
        </p:nvSpPr>
        <p:spPr>
          <a:xfrm>
            <a:off x="535020" y="685800"/>
            <a:ext cx="2780271" cy="5105400"/>
          </a:xfrm>
        </p:spPr>
        <p:txBody>
          <a:bodyPr>
            <a:normAutofit/>
          </a:bodyPr>
          <a:lstStyle/>
          <a:p>
            <a:r>
              <a:rPr lang="en-US" sz="3400">
                <a:solidFill>
                  <a:srgbClr val="FFFFFF"/>
                </a:solidFill>
                <a:cs typeface="Calibri Light"/>
              </a:rPr>
              <a:t>Understanding through Code </a:t>
            </a:r>
            <a:endParaRPr lang="en-US" sz="3400">
              <a:solidFill>
                <a:srgbClr val="FFFFFF"/>
              </a:solidFill>
            </a:endParaRPr>
          </a:p>
        </p:txBody>
      </p:sp>
    </p:spTree>
    <p:extLst>
      <p:ext uri="{BB962C8B-B14F-4D97-AF65-F5344CB8AC3E}">
        <p14:creationId xmlns:p14="http://schemas.microsoft.com/office/powerpoint/2010/main" val="3008897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Freeform: Shape 22">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24">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Chart&#10;&#10;Description automatically generated">
            <a:extLst>
              <a:ext uri="{FF2B5EF4-FFF2-40B4-BE49-F238E27FC236}">
                <a16:creationId xmlns:a16="http://schemas.microsoft.com/office/drawing/2014/main" id="{068854BE-3D18-50B5-E899-60FCF192AE5F}"/>
              </a:ext>
            </a:extLst>
          </p:cNvPr>
          <p:cNvPicPr>
            <a:picLocks noGrp="1" noChangeAspect="1"/>
          </p:cNvPicPr>
          <p:nvPr>
            <p:ph idx="1"/>
          </p:nvPr>
        </p:nvPicPr>
        <p:blipFill rotWithShape="1">
          <a:blip r:embed="rId2"/>
          <a:srcRect l="1484" t="27723" r="5380" b="10231"/>
          <a:stretch/>
        </p:blipFill>
        <p:spPr>
          <a:xfrm>
            <a:off x="838200" y="654050"/>
            <a:ext cx="5410200" cy="2016125"/>
          </a:xfrm>
        </p:spPr>
      </p:pic>
      <p:pic>
        <p:nvPicPr>
          <p:cNvPr id="6" name="Picture 6" descr="Graphical user interface&#10;&#10;Description automatically generated">
            <a:extLst>
              <a:ext uri="{FF2B5EF4-FFF2-40B4-BE49-F238E27FC236}">
                <a16:creationId xmlns:a16="http://schemas.microsoft.com/office/drawing/2014/main" id="{FDC8B085-22F5-7BD8-51BD-4D10605929EC}"/>
              </a:ext>
            </a:extLst>
          </p:cNvPr>
          <p:cNvPicPr>
            <a:picLocks noChangeAspect="1"/>
          </p:cNvPicPr>
          <p:nvPr/>
        </p:nvPicPr>
        <p:blipFill rotWithShape="1">
          <a:blip r:embed="rId3"/>
          <a:srcRect l="1428" t="19304" r="5536" b="17722"/>
          <a:stretch/>
        </p:blipFill>
        <p:spPr>
          <a:xfrm>
            <a:off x="838200" y="2743200"/>
            <a:ext cx="5410200" cy="1968500"/>
          </a:xfrm>
          <a:prstGeom prst="rect">
            <a:avLst/>
          </a:prstGeom>
        </p:spPr>
      </p:pic>
      <p:pic>
        <p:nvPicPr>
          <p:cNvPr id="8" name="Picture 8" descr="Chart, line chart&#10;&#10;Description automatically generated">
            <a:extLst>
              <a:ext uri="{FF2B5EF4-FFF2-40B4-BE49-F238E27FC236}">
                <a16:creationId xmlns:a16="http://schemas.microsoft.com/office/drawing/2014/main" id="{7FC29238-E3EB-8371-06DF-4DB2808B124F}"/>
              </a:ext>
            </a:extLst>
          </p:cNvPr>
          <p:cNvPicPr>
            <a:picLocks noChangeAspect="1"/>
          </p:cNvPicPr>
          <p:nvPr/>
        </p:nvPicPr>
        <p:blipFill rotWithShape="1">
          <a:blip r:embed="rId4"/>
          <a:srcRect l="1848" t="16872" r="4157" b="7648"/>
          <a:stretch/>
        </p:blipFill>
        <p:spPr>
          <a:xfrm>
            <a:off x="6319838" y="654050"/>
            <a:ext cx="5032375" cy="2151063"/>
          </a:xfrm>
          <a:prstGeom prst="rect">
            <a:avLst/>
          </a:prstGeom>
        </p:spPr>
      </p:pic>
      <p:pic>
        <p:nvPicPr>
          <p:cNvPr id="5" name="Picture 5" descr="Graphical user interface&#10;&#10;Description automatically generated">
            <a:extLst>
              <a:ext uri="{FF2B5EF4-FFF2-40B4-BE49-F238E27FC236}">
                <a16:creationId xmlns:a16="http://schemas.microsoft.com/office/drawing/2014/main" id="{C12B90D1-A25A-54B8-77DC-D214589ACE86}"/>
              </a:ext>
            </a:extLst>
          </p:cNvPr>
          <p:cNvPicPr>
            <a:picLocks noChangeAspect="1"/>
          </p:cNvPicPr>
          <p:nvPr/>
        </p:nvPicPr>
        <p:blipFill rotWithShape="1">
          <a:blip r:embed="rId5"/>
          <a:srcRect l="1852" t="14098" r="5741" b="23607"/>
          <a:stretch/>
        </p:blipFill>
        <p:spPr>
          <a:xfrm>
            <a:off x="6319838" y="2876550"/>
            <a:ext cx="5032375" cy="1835150"/>
          </a:xfrm>
          <a:prstGeom prst="rect">
            <a:avLst/>
          </a:prstGeom>
        </p:spPr>
      </p:pic>
      <p:sp>
        <p:nvSpPr>
          <p:cNvPr id="2" name="Title 1">
            <a:extLst>
              <a:ext uri="{FF2B5EF4-FFF2-40B4-BE49-F238E27FC236}">
                <a16:creationId xmlns:a16="http://schemas.microsoft.com/office/drawing/2014/main" id="{E16F88E2-AE3D-815D-E6A5-A470FA691560}"/>
              </a:ext>
            </a:extLst>
          </p:cNvPr>
          <p:cNvSpPr>
            <a:spLocks noGrp="1"/>
          </p:cNvSpPr>
          <p:nvPr>
            <p:ph type="title"/>
          </p:nvPr>
        </p:nvSpPr>
        <p:spPr>
          <a:xfrm>
            <a:off x="838200" y="5529884"/>
            <a:ext cx="7719381" cy="1096331"/>
          </a:xfrm>
        </p:spPr>
        <p:txBody>
          <a:bodyPr>
            <a:normAutofit/>
          </a:bodyPr>
          <a:lstStyle/>
          <a:p>
            <a:r>
              <a:rPr lang="en-US" dirty="0">
                <a:cs typeface="Calibri Light"/>
              </a:rPr>
              <a:t>Graph Plot for WOE</a:t>
            </a:r>
            <a:endParaRPr lang="en-US" dirty="0"/>
          </a:p>
        </p:txBody>
      </p:sp>
    </p:spTree>
    <p:extLst>
      <p:ext uri="{BB962C8B-B14F-4D97-AF65-F5344CB8AC3E}">
        <p14:creationId xmlns:p14="http://schemas.microsoft.com/office/powerpoint/2010/main" val="1700660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panose="020B0502020104020203"/>
              <a:ea typeface="+mn-ea"/>
              <a:cs typeface="+mn-cs"/>
            </a:endParaRPr>
          </a:p>
        </p:txBody>
      </p:sp>
      <p:sp>
        <p:nvSpPr>
          <p:cNvPr id="2" name="Title 1">
            <a:extLst>
              <a:ext uri="{FF2B5EF4-FFF2-40B4-BE49-F238E27FC236}">
                <a16:creationId xmlns:a16="http://schemas.microsoft.com/office/drawing/2014/main" id="{61770EA6-ED92-898C-8BA8-6D8AC7DFAAC3}"/>
              </a:ext>
            </a:extLst>
          </p:cNvPr>
          <p:cNvSpPr>
            <a:spLocks noGrp="1"/>
          </p:cNvSpPr>
          <p:nvPr>
            <p:ph type="title"/>
          </p:nvPr>
        </p:nvSpPr>
        <p:spPr>
          <a:xfrm>
            <a:off x="581192" y="1124999"/>
            <a:ext cx="4076149" cy="4608003"/>
          </a:xfrm>
        </p:spPr>
        <p:txBody>
          <a:bodyPr anchor="ctr">
            <a:normAutofit/>
          </a:bodyPr>
          <a:lstStyle/>
          <a:p>
            <a:r>
              <a:rPr lang="en-GB" sz="4000">
                <a:solidFill>
                  <a:schemeClr val="accent1"/>
                </a:solidFill>
                <a:ea typeface="+mj-lt"/>
                <a:cs typeface="+mj-lt"/>
              </a:rPr>
              <a:t>A QUICK RECAP BEFORE MID EVAL</a:t>
            </a:r>
            <a:endParaRPr lang="en-US" sz="4000">
              <a:solidFill>
                <a:schemeClr val="accent1"/>
              </a:solidFill>
            </a:endParaRP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11863D5-0663-9263-3EF8-C2DA84151B91}"/>
              </a:ext>
            </a:extLst>
          </p:cNvPr>
          <p:cNvSpPr>
            <a:spLocks noGrp="1"/>
          </p:cNvSpPr>
          <p:nvPr>
            <p:ph idx="1"/>
          </p:nvPr>
        </p:nvSpPr>
        <p:spPr>
          <a:xfrm>
            <a:off x="5117586" y="1124998"/>
            <a:ext cx="6143248" cy="4608003"/>
          </a:xfrm>
        </p:spPr>
        <p:txBody>
          <a:bodyPr>
            <a:normAutofit/>
          </a:bodyPr>
          <a:lstStyle/>
          <a:p>
            <a:pPr marL="305435" indent="-305435"/>
            <a:r>
              <a:rPr lang="en-GB" sz="2000" dirty="0">
                <a:ea typeface="+mn-lt"/>
                <a:cs typeface="+mn-lt"/>
              </a:rPr>
              <a:t>KEY COMPONENTS:-</a:t>
            </a:r>
            <a:endParaRPr lang="en-GB" sz="2000" dirty="0"/>
          </a:p>
          <a:p>
            <a:pPr marL="305435" indent="-305435"/>
            <a:r>
              <a:rPr lang="en-GB" sz="2000" dirty="0">
                <a:ea typeface="+mn-lt"/>
                <a:cs typeface="+mn-lt"/>
              </a:rPr>
              <a:t>Data Cleaning</a:t>
            </a:r>
            <a:endParaRPr lang="en-GB" sz="2000" dirty="0"/>
          </a:p>
          <a:p>
            <a:pPr marL="305435" indent="-305435"/>
            <a:r>
              <a:rPr lang="en-GB" sz="2000" dirty="0">
                <a:ea typeface="+mn-lt"/>
                <a:cs typeface="+mn-lt"/>
              </a:rPr>
              <a:t>PCA(Principal component analysis)</a:t>
            </a:r>
            <a:endParaRPr lang="en-GB" sz="2000" dirty="0"/>
          </a:p>
          <a:p>
            <a:pPr marL="305435" indent="-305435"/>
            <a:r>
              <a:rPr lang="en-GB" sz="2000" dirty="0">
                <a:ea typeface="+mn-lt"/>
                <a:cs typeface="+mn-lt"/>
              </a:rPr>
              <a:t>K-Means Clustering</a:t>
            </a:r>
            <a:endParaRPr lang="en-GB" sz="2000" dirty="0"/>
          </a:p>
          <a:p>
            <a:pPr marL="305435" indent="-305435"/>
            <a:endParaRPr lang="en-GB" sz="2000"/>
          </a:p>
        </p:txBody>
      </p:sp>
    </p:spTree>
    <p:extLst>
      <p:ext uri="{BB962C8B-B14F-4D97-AF65-F5344CB8AC3E}">
        <p14:creationId xmlns:p14="http://schemas.microsoft.com/office/powerpoint/2010/main" val="425729285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BC1B8-5DAA-8479-ED43-7BCF02B9D139}"/>
              </a:ext>
            </a:extLst>
          </p:cNvPr>
          <p:cNvSpPr>
            <a:spLocks noGrp="1"/>
          </p:cNvSpPr>
          <p:nvPr>
            <p:ph type="title"/>
          </p:nvPr>
        </p:nvSpPr>
        <p:spPr>
          <a:xfrm>
            <a:off x="4965430" y="629268"/>
            <a:ext cx="6586491" cy="1286160"/>
          </a:xfrm>
        </p:spPr>
        <p:txBody>
          <a:bodyPr anchor="b">
            <a:normAutofit/>
          </a:bodyPr>
          <a:lstStyle/>
          <a:p>
            <a:r>
              <a:rPr lang="en-US" sz="4100">
                <a:cs typeface="Calibri Light"/>
              </a:rPr>
              <a:t>Conclusion from WOE and IV</a:t>
            </a:r>
            <a:endParaRPr lang="en-US" sz="4100"/>
          </a:p>
        </p:txBody>
      </p:sp>
      <p:sp>
        <p:nvSpPr>
          <p:cNvPr id="3" name="Content Placeholder 2">
            <a:extLst>
              <a:ext uri="{FF2B5EF4-FFF2-40B4-BE49-F238E27FC236}">
                <a16:creationId xmlns:a16="http://schemas.microsoft.com/office/drawing/2014/main" id="{4714F92C-9835-EB31-1E79-A8946758356A}"/>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ea typeface="+mn-lt"/>
                <a:cs typeface="+mn-lt"/>
              </a:rPr>
              <a:t>WOE can handle missing values as missing values can be binned separately.</a:t>
            </a:r>
            <a:endParaRPr lang="en-US" sz="2000">
              <a:cs typeface="Calibri" panose="020F0502020204030204"/>
            </a:endParaRPr>
          </a:p>
          <a:p>
            <a:r>
              <a:rPr lang="en-US" sz="2000">
                <a:ea typeface="+mn-lt"/>
                <a:cs typeface="+mn-lt"/>
              </a:rPr>
              <a:t>WOE transformation helps us to build strict linear relationship with log odds. Otherwise it is not easy to accomplish linear relationship using other transformation methods such as log, square-root etc.</a:t>
            </a:r>
            <a:endParaRPr lang="en-US" sz="2000">
              <a:cs typeface="Calibri"/>
            </a:endParaRPr>
          </a:p>
          <a:p>
            <a:r>
              <a:rPr lang="en-US" sz="2000">
                <a:cs typeface="Calibri"/>
              </a:rPr>
              <a:t>Thus we handled our dataset and binned it using WOE and IV for further processing of our credit risk management task.</a:t>
            </a:r>
          </a:p>
          <a:p>
            <a:endParaRPr lang="en-US" sz="2000">
              <a:cs typeface="Calibri"/>
            </a:endParaRPr>
          </a:p>
        </p:txBody>
      </p:sp>
      <p:pic>
        <p:nvPicPr>
          <p:cNvPr id="5" name="Picture 4">
            <a:extLst>
              <a:ext uri="{FF2B5EF4-FFF2-40B4-BE49-F238E27FC236}">
                <a16:creationId xmlns:a16="http://schemas.microsoft.com/office/drawing/2014/main" id="{F36F5DAC-DDBE-3EE2-FFBB-60AE5D868607}"/>
              </a:ext>
            </a:extLst>
          </p:cNvPr>
          <p:cNvPicPr>
            <a:picLocks noChangeAspect="1"/>
          </p:cNvPicPr>
          <p:nvPr/>
        </p:nvPicPr>
        <p:blipFill rotWithShape="1">
          <a:blip r:embed="rId2"/>
          <a:srcRect l="16772" r="38175" b="-3"/>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2927F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8962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E3075-E9B5-5406-62C5-FA2E8D25AC33}"/>
              </a:ext>
            </a:extLst>
          </p:cNvPr>
          <p:cNvSpPr>
            <a:spLocks noGrp="1"/>
          </p:cNvSpPr>
          <p:nvPr>
            <p:ph type="title"/>
          </p:nvPr>
        </p:nvSpPr>
        <p:spPr>
          <a:xfrm>
            <a:off x="686834" y="1153572"/>
            <a:ext cx="3200400" cy="4461163"/>
          </a:xfrm>
        </p:spPr>
        <p:txBody>
          <a:bodyPr>
            <a:normAutofit/>
          </a:bodyPr>
          <a:lstStyle/>
          <a:p>
            <a:r>
              <a:rPr lang="en-US" dirty="0">
                <a:solidFill>
                  <a:srgbClr val="FFFFFF"/>
                </a:solidFill>
                <a:cs typeface="Calibri Light"/>
              </a:rPr>
              <a:t>Creating Custom Class</a:t>
            </a:r>
            <a:endParaRPr lang="en-US" dirty="0">
              <a:solidFill>
                <a:srgbClr val="FFFFFF"/>
              </a:solidFill>
            </a:endParaRPr>
          </a:p>
        </p:txBody>
      </p:sp>
      <p:sp>
        <p:nvSpPr>
          <p:cNvPr id="18"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A0E8706-F055-DFE7-5351-79CD74BB22B4}"/>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dirty="0">
                <a:ea typeface="+mn-lt"/>
                <a:cs typeface="+mn-lt"/>
              </a:rPr>
              <a:t>Now, we created a custom scikit-learn class to take care of all binning transformations on any given data set. This custom class will help us in performing k fold cross validation.</a:t>
            </a:r>
          </a:p>
          <a:p>
            <a:r>
              <a:rPr lang="en-US" dirty="0">
                <a:ea typeface="+mn-lt"/>
                <a:cs typeface="+mn-lt"/>
              </a:rPr>
              <a:t>This custom class created new categorical dummy features based on the cut-off points that we manually identified based on the WOE plots and IV earlier.</a:t>
            </a:r>
          </a:p>
          <a:p>
            <a:r>
              <a:rPr lang="en-US" dirty="0">
                <a:cs typeface="Calibri" panose="020F0502020204030204"/>
              </a:rPr>
              <a:t>Now we will use it as a part of a </a:t>
            </a:r>
            <a:r>
              <a:rPr lang="en-US" dirty="0">
                <a:ea typeface="+mn-lt"/>
                <a:cs typeface="+mn-lt"/>
              </a:rPr>
              <a:t>scikit-learn Pipeline.</a:t>
            </a:r>
          </a:p>
        </p:txBody>
      </p:sp>
    </p:spTree>
    <p:extLst>
      <p:ext uri="{BB962C8B-B14F-4D97-AF65-F5344CB8AC3E}">
        <p14:creationId xmlns:p14="http://schemas.microsoft.com/office/powerpoint/2010/main" val="1012760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F65FC4E-ED76-D768-C77C-191C88483FAC}"/>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800"/>
              </a:spcAft>
              <a:buClrTx/>
              <a:buSzTx/>
              <a:buFontTx/>
              <a:buNone/>
              <a:tabLst/>
              <a:defRPr/>
            </a:pPr>
            <a:r>
              <a:rPr kumimoji="0" lang="en-US" sz="3600" b="1" i="0" u="sng" strike="noStrike" kern="1200" cap="none" spc="0" normalizeH="0" baseline="0" noProof="0" dirty="0">
                <a:ln>
                  <a:noFill/>
                </a:ln>
                <a:solidFill>
                  <a:srgbClr val="FFFFFF"/>
                </a:solidFill>
                <a:effectLst/>
                <a:uLnTx/>
                <a:uFillTx/>
                <a:latin typeface="Calibri Light" panose="020F0302020204030204"/>
                <a:ea typeface="+mn-ea"/>
                <a:cs typeface="+mn-cs"/>
              </a:rPr>
              <a:t>Making A PD Model</a:t>
            </a:r>
            <a:endParaRPr kumimoji="0" lang="en-US" sz="36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10" name="TextBox 9">
            <a:extLst>
              <a:ext uri="{FF2B5EF4-FFF2-40B4-BE49-F238E27FC236}">
                <a16:creationId xmlns:a16="http://schemas.microsoft.com/office/drawing/2014/main" id="{A517008D-35EA-90C9-1670-40350AD00EC8}"/>
              </a:ext>
            </a:extLst>
          </p:cNvPr>
          <p:cNvSpPr txBox="1"/>
          <p:nvPr/>
        </p:nvSpPr>
        <p:spPr>
          <a:xfrm>
            <a:off x="4776788" y="642938"/>
            <a:ext cx="6780213" cy="2227263"/>
          </a:xfrm>
          <a:prstGeom prst="rect">
            <a:avLst/>
          </a:prstGeom>
          <a:noFill/>
        </p:spPr>
        <p:txBody>
          <a:bodyPr wrap="square" anchor="t">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 Probability of Default (PD) is the likelihood that a borrower will</a:t>
            </a:r>
            <a:r>
              <a:rPr kumimoji="0" lang="en-US" sz="2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IN" sz="2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fail to pay back a debt.</a:t>
            </a:r>
          </a:p>
        </p:txBody>
      </p:sp>
      <p:sp>
        <p:nvSpPr>
          <p:cNvPr id="8" name="TextBox 7">
            <a:extLst>
              <a:ext uri="{FF2B5EF4-FFF2-40B4-BE49-F238E27FC236}">
                <a16:creationId xmlns:a16="http://schemas.microsoft.com/office/drawing/2014/main" id="{F7FC1FB3-09AA-5991-25AD-F2692D19E898}"/>
              </a:ext>
            </a:extLst>
          </p:cNvPr>
          <p:cNvSpPr txBox="1"/>
          <p:nvPr/>
        </p:nvSpPr>
        <p:spPr>
          <a:xfrm>
            <a:off x="4776788" y="2938463"/>
            <a:ext cx="6780213" cy="663575"/>
          </a:xfrm>
          <a:prstGeom prst="rect">
            <a:avLst/>
          </a:prstGeom>
          <a:noFill/>
        </p:spPr>
        <p:txBody>
          <a:bodyPr wrap="square" anchor="t">
            <a:normAutofit/>
          </a:bodyPr>
          <a:lstStyle/>
          <a:p>
            <a:pPr marL="457200" marR="0" lvl="0" indent="-4572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2800" b="1" i="0" u="sng"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Steps involved in a PD-Model :</a:t>
            </a:r>
            <a:endParaRPr kumimoji="0" lang="en-IN" sz="2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DAAFBECA-3827-CB61-2374-FB975082575A}"/>
              </a:ext>
            </a:extLst>
          </p:cNvPr>
          <p:cNvSpPr txBox="1"/>
          <p:nvPr/>
        </p:nvSpPr>
        <p:spPr>
          <a:xfrm>
            <a:off x="4776788" y="3668713"/>
            <a:ext cx="6780213" cy="779463"/>
          </a:xfrm>
          <a:prstGeom prst="rect">
            <a:avLst/>
          </a:prstGeom>
          <a:noFill/>
        </p:spPr>
        <p:txBody>
          <a:bodyPr wrap="square" anchor="t">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sng"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STEP-1: Define a Modelling Pipeline</a:t>
            </a:r>
            <a:endParaRPr kumimoji="0" lang="en-IN"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DA1F2D5F-2C00-4D6A-9C10-4B80378909C5}"/>
              </a:ext>
            </a:extLst>
          </p:cNvPr>
          <p:cNvSpPr txBox="1"/>
          <p:nvPr/>
        </p:nvSpPr>
        <p:spPr>
          <a:xfrm>
            <a:off x="4776788" y="4516438"/>
            <a:ext cx="6780213" cy="896938"/>
          </a:xfrm>
          <a:prstGeom prst="rect">
            <a:avLst/>
          </a:prstGeom>
          <a:noFill/>
        </p:spPr>
        <p:txBody>
          <a:bodyPr wrap="square" anchor="t">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sng"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Step-2: Define Cross-Validation Criteria</a:t>
            </a:r>
            <a:endParaRPr kumimoji="0" lang="en-IN"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6C319F91-1DE5-A9F9-3083-C624105A2201}"/>
              </a:ext>
            </a:extLst>
          </p:cNvPr>
          <p:cNvSpPr txBox="1"/>
          <p:nvPr/>
        </p:nvSpPr>
        <p:spPr>
          <a:xfrm>
            <a:off x="4776788" y="5480050"/>
            <a:ext cx="6780213" cy="730250"/>
          </a:xfrm>
          <a:prstGeom prst="rect">
            <a:avLst/>
          </a:prstGeom>
          <a:noFill/>
        </p:spPr>
        <p:txBody>
          <a:bodyPr wrap="square" anchor="t">
            <a:norm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800" b="0" i="0" u="sng"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Step-3:Get AUROC and GINI scores: </a:t>
            </a:r>
            <a:endParaRPr kumimoji="0" lang="en-IN" sz="2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41690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5A5C2BB-60A6-DF65-198A-0248AB69B0E4}"/>
              </a:ext>
            </a:extLst>
          </p:cNvPr>
          <p:cNvSpPr txBox="1"/>
          <p:nvPr/>
        </p:nvSpPr>
        <p:spPr>
          <a:xfrm>
            <a:off x="765051" y="662400"/>
            <a:ext cx="3384000" cy="1492132"/>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400" b="0" i="0" u="sng" strike="noStrike" kern="1200" cap="none" spc="0" normalizeH="0" baseline="0" noProof="0" dirty="0">
                <a:ln>
                  <a:noFill/>
                </a:ln>
                <a:solidFill>
                  <a:prstClr val="white"/>
                </a:solidFill>
                <a:effectLst/>
                <a:uLnTx/>
                <a:uFillTx/>
                <a:latin typeface="Calibri Light" panose="020F0302020204030204"/>
                <a:ea typeface="+mn-ea"/>
                <a:cs typeface="+mn-cs"/>
              </a:rPr>
              <a:t>STEP-1: Define a Modelling Pipeline</a:t>
            </a:r>
            <a:endParaRPr kumimoji="0" lang="en-US" sz="34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FA9AF65D-87E5-A134-FAF6-F94296E0A5F6}"/>
              </a:ext>
            </a:extLst>
          </p:cNvPr>
          <p:cNvSpPr txBox="1"/>
          <p:nvPr/>
        </p:nvSpPr>
        <p:spPr>
          <a:xfrm>
            <a:off x="765051" y="2286000"/>
            <a:ext cx="3384000" cy="3844800"/>
          </a:xfrm>
          <a:prstGeom prst="rect">
            <a:avLst/>
          </a:prstGeom>
        </p:spPr>
        <p:txBody>
          <a:bodyPr vert="horz" lIns="91440" tIns="45720" rIns="91440" bIns="45720" rtlCol="0">
            <a:normAutofit/>
          </a:bodyPr>
          <a:lstStyle/>
          <a:p>
            <a:pPr marL="457200" marR="0" lvl="0" indent="-2286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000" b="0" i="0" u="sng" strike="noStrike" kern="1200" cap="none" spc="0" normalizeH="0" baseline="0" noProof="0" dirty="0">
                <a:ln>
                  <a:noFill/>
                </a:ln>
                <a:solidFill>
                  <a:prstClr val="white">
                    <a:alpha val="60000"/>
                  </a:prstClr>
                </a:solidFill>
                <a:effectLst/>
                <a:uLnTx/>
                <a:uFillTx/>
                <a:latin typeface="Calibri" panose="020F0502020204030204"/>
                <a:ea typeface="+mn-ea"/>
                <a:cs typeface="+mn-cs"/>
              </a:rPr>
              <a:t>Pipeline-Steps in a PD-model:</a:t>
            </a:r>
            <a:endParaRPr kumimoji="0" lang="en-US" sz="20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endParaRPr>
          </a:p>
          <a:p>
            <a:pPr marL="342900" marR="0" lvl="0" indent="-228600"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000" b="0" i="0" u="sng" strike="noStrike" kern="1200" cap="none" spc="0" normalizeH="0" baseline="0" noProof="0" dirty="0">
                <a:ln>
                  <a:noFill/>
                </a:ln>
                <a:solidFill>
                  <a:prstClr val="white">
                    <a:alpha val="60000"/>
                  </a:prstClr>
                </a:solidFill>
                <a:effectLst/>
                <a:uLnTx/>
                <a:uFillTx/>
                <a:latin typeface="Calibri" panose="020F0502020204030204"/>
                <a:ea typeface="+mn-ea"/>
                <a:cs typeface="+mn-cs"/>
              </a:rPr>
              <a:t>WOE-Binning</a:t>
            </a:r>
            <a:r>
              <a:rPr kumimoji="0" lang="en-US" sz="20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a:t>
            </a:r>
          </a:p>
          <a:p>
            <a:pPr marL="342900" marR="0" lvl="0" indent="-228600" algn="l" defTabSz="914400" rtl="0" eaLnBrk="1" fontAlgn="auto" latinLnBrk="0" hangingPunct="1">
              <a:lnSpc>
                <a:spcPct val="90000"/>
              </a:lnSpc>
              <a:spcBef>
                <a:spcPts val="0"/>
              </a:spcBef>
              <a:spcAft>
                <a:spcPts val="800"/>
              </a:spcAft>
              <a:buClrTx/>
              <a:buSzPts val="1800"/>
              <a:buFont typeface="Arial" panose="020B0604020202020204" pitchFamily="34" charset="0"/>
              <a:buChar char="•"/>
              <a:tabLst/>
              <a:defRPr/>
            </a:pPr>
            <a:r>
              <a:rPr kumimoji="0" lang="en-US" sz="2000" b="0" i="0" u="sng" strike="noStrike" kern="1200" cap="none" spc="0" normalizeH="0" baseline="0" noProof="0" dirty="0">
                <a:ln>
                  <a:noFill/>
                </a:ln>
                <a:solidFill>
                  <a:prstClr val="white">
                    <a:alpha val="60000"/>
                  </a:prstClr>
                </a:solidFill>
                <a:effectLst/>
                <a:uLnTx/>
                <a:uFillTx/>
                <a:latin typeface="Calibri" panose="020F0502020204030204"/>
                <a:ea typeface="+mn-ea"/>
                <a:cs typeface="+mn-cs"/>
              </a:rPr>
              <a:t>Logistic Regression</a:t>
            </a:r>
            <a:r>
              <a:rPr kumimoji="0" lang="en-US" sz="20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rPr>
              <a:t>: - Logistic regression estimates the probability of an event occurring, such as default/no default, based on a given dataset of independent variables.</a:t>
            </a:r>
          </a:p>
        </p:txBody>
      </p:sp>
      <p:pic>
        <p:nvPicPr>
          <p:cNvPr id="5" name="Picture 4" descr="How to Build a Better Machine Learning Pipeline">
            <a:extLst>
              <a:ext uri="{FF2B5EF4-FFF2-40B4-BE49-F238E27FC236}">
                <a16:creationId xmlns:a16="http://schemas.microsoft.com/office/drawing/2014/main" id="{C3159254-E7DC-0EAC-3DA1-4E241BD00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243203" y="1686747"/>
            <a:ext cx="6543670" cy="3484506"/>
          </a:xfrm>
          <a:prstGeom prst="rect">
            <a:avLst/>
          </a:pr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366244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1A24B-D15B-5AAB-86B0-3ECCAA09EF53}"/>
              </a:ext>
            </a:extLst>
          </p:cNvPr>
          <p:cNvSpPr>
            <a:spLocks noGrp="1"/>
          </p:cNvSpPr>
          <p:nvPr>
            <p:ph type="title"/>
          </p:nvPr>
        </p:nvSpPr>
        <p:spPr>
          <a:xfrm>
            <a:off x="838200" y="23462"/>
            <a:ext cx="10515600" cy="830997"/>
          </a:xfrm>
        </p:spPr>
        <p:txBody>
          <a:bodyPr>
            <a:normAutofit/>
          </a:bodyPr>
          <a:lstStyle/>
          <a:p>
            <a:pPr algn="ctr"/>
            <a:r>
              <a:rPr lang="en-US" sz="3200" u="sng" dirty="0">
                <a:effectLst/>
                <a:latin typeface="Calibri" panose="020F0502020204030204" pitchFamily="34" charset="0"/>
                <a:ea typeface="Calibri" panose="020F0502020204030204" pitchFamily="34" charset="0"/>
                <a:cs typeface="Times New Roman" panose="02020603050405020304" pitchFamily="18" charset="0"/>
              </a:rPr>
              <a:t>Step-2: Define Cross-Validation Criteria</a:t>
            </a:r>
            <a:endParaRPr lang="en-IN" sz="6600" dirty="0"/>
          </a:p>
        </p:txBody>
      </p:sp>
      <p:sp>
        <p:nvSpPr>
          <p:cNvPr id="4" name="TextBox 3">
            <a:extLst>
              <a:ext uri="{FF2B5EF4-FFF2-40B4-BE49-F238E27FC236}">
                <a16:creationId xmlns:a16="http://schemas.microsoft.com/office/drawing/2014/main" id="{56290B96-E1D7-36BD-F69B-2E32B606BC0B}"/>
              </a:ext>
            </a:extLst>
          </p:cNvPr>
          <p:cNvSpPr txBox="1"/>
          <p:nvPr/>
        </p:nvSpPr>
        <p:spPr>
          <a:xfrm>
            <a:off x="500743" y="608275"/>
            <a:ext cx="11190514"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 goal of cross-validation is to test the model's ability to predict new data that was not used in estimating it.</a:t>
            </a: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A4A3C4F-9DA4-2289-F7E7-A03D2A0B28A6}"/>
              </a:ext>
            </a:extLst>
          </p:cNvPr>
          <p:cNvSpPr txBox="1"/>
          <p:nvPr/>
        </p:nvSpPr>
        <p:spPr>
          <a:xfrm>
            <a:off x="500743" y="1619074"/>
            <a:ext cx="691242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Here we use “Repeated-Stratified-K-fold” technique.</a:t>
            </a: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B4DB4C0-48A8-2812-C6B9-2028CB633C9F}"/>
              </a:ext>
            </a:extLst>
          </p:cNvPr>
          <p:cNvSpPr txBox="1"/>
          <p:nvPr/>
        </p:nvSpPr>
        <p:spPr>
          <a:xfrm>
            <a:off x="375878" y="2260541"/>
            <a:ext cx="5464628" cy="3431902"/>
          </a:xfrm>
          <a:prstGeom prst="rect">
            <a:avLst/>
          </a:prstGeom>
          <a:noFill/>
        </p:spPr>
        <p:txBody>
          <a:bodyPr wrap="square">
            <a:spAutoFit/>
          </a:bodyPr>
          <a:lstStyle/>
          <a:p>
            <a:pPr marL="858520" marR="0" lvl="0" indent="0" algn="l" defTabSz="914400" rtl="0" eaLnBrk="1" fontAlgn="auto" latinLnBrk="0" hangingPunct="1">
              <a:lnSpc>
                <a:spcPct val="107000"/>
              </a:lnSpc>
              <a:spcBef>
                <a:spcPts val="0"/>
              </a:spcBef>
              <a:spcAft>
                <a:spcPts val="0"/>
              </a:spcAft>
              <a:buClrTx/>
              <a:buSzTx/>
              <a:buFontTx/>
              <a:buNone/>
              <a:tabLst/>
              <a:defRPr/>
            </a:pPr>
            <a:r>
              <a:rPr kumimoji="0" lang="en-IN" sz="3600" b="0"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K-Fold Cross Validation</a:t>
            </a:r>
            <a:r>
              <a:rPr kumimoji="0" lang="en-IN"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mj-lt"/>
              <a:buAutoNum type="arabicPeriod"/>
              <a:tabLst/>
              <a:defRPr/>
            </a:pP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Split the dataset into k groups</a:t>
            </a: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mj-lt"/>
              <a:buAutoNum type="arabicPeriod"/>
              <a:tabLst/>
              <a:defRPr/>
            </a:pP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 each unique group, take the group as a hold out or test data set</a:t>
            </a:r>
            <a:r>
              <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p>
          <a:p>
            <a:pPr marL="342900" marR="0" lvl="0" indent="-342900" algn="l" defTabSz="914400" rtl="0" eaLnBrk="1" fontAlgn="auto" latinLnBrk="0" hangingPunct="1">
              <a:lnSpc>
                <a:spcPct val="107000"/>
              </a:lnSpc>
              <a:spcBef>
                <a:spcPts val="0"/>
              </a:spcBef>
              <a:spcAft>
                <a:spcPts val="0"/>
              </a:spcAft>
              <a:buClrTx/>
              <a:buSzTx/>
              <a:buFont typeface="+mj-lt"/>
              <a:buAutoNum type="arabicPeriod"/>
              <a:tabLst/>
              <a:defRPr/>
            </a:pP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Take the remaining groups as a training data set</a:t>
            </a: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mj-lt"/>
              <a:buAutoNum type="arabicPeriod"/>
              <a:tabLst/>
              <a:defRPr/>
            </a:pP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Fit a model on the training set and evaluate it on the test set.</a:t>
            </a: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0E59E49B-ED24-442C-C237-711E54B73DFB}"/>
              </a:ext>
            </a:extLst>
          </p:cNvPr>
          <p:cNvPicPr>
            <a:picLocks noChangeAspect="1"/>
          </p:cNvPicPr>
          <p:nvPr/>
        </p:nvPicPr>
        <p:blipFill>
          <a:blip r:embed="rId2"/>
          <a:stretch>
            <a:fillRect/>
          </a:stretch>
        </p:blipFill>
        <p:spPr>
          <a:xfrm>
            <a:off x="7413171" y="1439272"/>
            <a:ext cx="4023074" cy="517584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0498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251AB6-A5D8-AF94-17AA-B531C94E881A}"/>
              </a:ext>
            </a:extLst>
          </p:cNvPr>
          <p:cNvPicPr>
            <a:picLocks noChangeAspect="1"/>
          </p:cNvPicPr>
          <p:nvPr/>
        </p:nvPicPr>
        <p:blipFill>
          <a:blip r:embed="rId2"/>
          <a:stretch>
            <a:fillRect/>
          </a:stretch>
        </p:blipFill>
        <p:spPr>
          <a:xfrm>
            <a:off x="359863" y="778877"/>
            <a:ext cx="11472273" cy="3613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Freeform: Shape 8">
            <a:extLst>
              <a:ext uri="{FF2B5EF4-FFF2-40B4-BE49-F238E27FC236}">
                <a16:creationId xmlns:a16="http://schemas.microsoft.com/office/drawing/2014/main" id="{61B91595-DF01-4E8B-80BF-B812BA9BF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346694"/>
            <a:ext cx="10447252" cy="1511306"/>
          </a:xfrm>
          <a:custGeom>
            <a:avLst/>
            <a:gdLst>
              <a:gd name="connsiteX0" fmla="*/ 0 w 10447252"/>
              <a:gd name="connsiteY0" fmla="*/ 0 h 1511306"/>
              <a:gd name="connsiteX1" fmla="*/ 3100647 w 10447252"/>
              <a:gd name="connsiteY1" fmla="*/ 0 h 1511306"/>
              <a:gd name="connsiteX2" fmla="*/ 3292695 w 10447252"/>
              <a:gd name="connsiteY2" fmla="*/ 0 h 1511306"/>
              <a:gd name="connsiteX3" fmla="*/ 3340133 w 10447252"/>
              <a:gd name="connsiteY3" fmla="*/ 0 h 1511306"/>
              <a:gd name="connsiteX4" fmla="*/ 4310215 w 10447252"/>
              <a:gd name="connsiteY4" fmla="*/ 0 h 1511306"/>
              <a:gd name="connsiteX5" fmla="*/ 5506390 w 10447252"/>
              <a:gd name="connsiteY5" fmla="*/ 0 h 1511306"/>
              <a:gd name="connsiteX6" fmla="*/ 5506390 w 10447252"/>
              <a:gd name="connsiteY6" fmla="*/ 2544 h 1511306"/>
              <a:gd name="connsiteX7" fmla="*/ 5901778 w 10447252"/>
              <a:gd name="connsiteY7" fmla="*/ 2544 h 1511306"/>
              <a:gd name="connsiteX8" fmla="*/ 5901778 w 10447252"/>
              <a:gd name="connsiteY8" fmla="*/ 0 h 1511306"/>
              <a:gd name="connsiteX9" fmla="*/ 10447252 w 10447252"/>
              <a:gd name="connsiteY9" fmla="*/ 0 h 1511306"/>
              <a:gd name="connsiteX10" fmla="*/ 9749635 w 10447252"/>
              <a:gd name="connsiteY10" fmla="*/ 1511301 h 1511306"/>
              <a:gd name="connsiteX11" fmla="*/ 5901779 w 10447252"/>
              <a:gd name="connsiteY11" fmla="*/ 1511301 h 1511306"/>
              <a:gd name="connsiteX12" fmla="*/ 5901779 w 10447252"/>
              <a:gd name="connsiteY12" fmla="*/ 1511304 h 1511306"/>
              <a:gd name="connsiteX13" fmla="*/ 5506390 w 10447252"/>
              <a:gd name="connsiteY13" fmla="*/ 1511304 h 1511306"/>
              <a:gd name="connsiteX14" fmla="*/ 5506390 w 10447252"/>
              <a:gd name="connsiteY14" fmla="*/ 1511306 h 1511306"/>
              <a:gd name="connsiteX15" fmla="*/ 4434058 w 10447252"/>
              <a:gd name="connsiteY15" fmla="*/ 1511306 h 1511306"/>
              <a:gd name="connsiteX16" fmla="*/ 4319855 w 10447252"/>
              <a:gd name="connsiteY16" fmla="*/ 1511306 h 1511306"/>
              <a:gd name="connsiteX17" fmla="*/ 4310215 w 10447252"/>
              <a:gd name="connsiteY17" fmla="*/ 1511306 h 1511306"/>
              <a:gd name="connsiteX18" fmla="*/ 3340133 w 10447252"/>
              <a:gd name="connsiteY18" fmla="*/ 1511306 h 1511306"/>
              <a:gd name="connsiteX19" fmla="*/ 3292695 w 10447252"/>
              <a:gd name="connsiteY19" fmla="*/ 1511306 h 1511306"/>
              <a:gd name="connsiteX20" fmla="*/ 3100647 w 10447252"/>
              <a:gd name="connsiteY20" fmla="*/ 1511306 h 1511306"/>
              <a:gd name="connsiteX21" fmla="*/ 0 w 10447252"/>
              <a:gd name="connsiteY21"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47252" h="1511306">
                <a:moveTo>
                  <a:pt x="0" y="0"/>
                </a:moveTo>
                <a:lnTo>
                  <a:pt x="3100647" y="0"/>
                </a:lnTo>
                <a:lnTo>
                  <a:pt x="3292695" y="0"/>
                </a:lnTo>
                <a:lnTo>
                  <a:pt x="3340133" y="0"/>
                </a:lnTo>
                <a:lnTo>
                  <a:pt x="4310215" y="0"/>
                </a:lnTo>
                <a:lnTo>
                  <a:pt x="5506390" y="0"/>
                </a:lnTo>
                <a:lnTo>
                  <a:pt x="5506390" y="2544"/>
                </a:lnTo>
                <a:lnTo>
                  <a:pt x="5901778" y="2544"/>
                </a:lnTo>
                <a:lnTo>
                  <a:pt x="5901778" y="0"/>
                </a:lnTo>
                <a:lnTo>
                  <a:pt x="10447252" y="0"/>
                </a:lnTo>
                <a:lnTo>
                  <a:pt x="9749635" y="1511301"/>
                </a:lnTo>
                <a:lnTo>
                  <a:pt x="5901779" y="1511301"/>
                </a:lnTo>
                <a:lnTo>
                  <a:pt x="5901779" y="1511304"/>
                </a:lnTo>
                <a:lnTo>
                  <a:pt x="5506390" y="1511304"/>
                </a:lnTo>
                <a:lnTo>
                  <a:pt x="5506390" y="1511306"/>
                </a:lnTo>
                <a:lnTo>
                  <a:pt x="4434058" y="1511306"/>
                </a:lnTo>
                <a:lnTo>
                  <a:pt x="4319855" y="1511306"/>
                </a:lnTo>
                <a:lnTo>
                  <a:pt x="4310215" y="1511306"/>
                </a:lnTo>
                <a:lnTo>
                  <a:pt x="3340133" y="1511306"/>
                </a:lnTo>
                <a:lnTo>
                  <a:pt x="3292695" y="1511306"/>
                </a:lnTo>
                <a:lnTo>
                  <a:pt x="3100647" y="1511306"/>
                </a:lnTo>
                <a:lnTo>
                  <a:pt x="0" y="1511306"/>
                </a:lnTo>
                <a:close/>
              </a:path>
            </a:pathLst>
          </a:custGeom>
          <a:solidFill>
            <a:srgbClr val="DD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8AC533DD-1CF6-4A33-852D-3877441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2891" y="5346700"/>
            <a:ext cx="2329109" cy="1511301"/>
          </a:xfrm>
          <a:custGeom>
            <a:avLst/>
            <a:gdLst>
              <a:gd name="connsiteX0" fmla="*/ 697617 w 2329109"/>
              <a:gd name="connsiteY0" fmla="*/ 0 h 1511301"/>
              <a:gd name="connsiteX1" fmla="*/ 2329109 w 2329109"/>
              <a:gd name="connsiteY1" fmla="*/ 0 h 1511301"/>
              <a:gd name="connsiteX2" fmla="*/ 2329109 w 2329109"/>
              <a:gd name="connsiteY2" fmla="*/ 1511301 h 1511301"/>
              <a:gd name="connsiteX3" fmla="*/ 0 w 2329109"/>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2329109" h="1511301">
                <a:moveTo>
                  <a:pt x="697617" y="0"/>
                </a:moveTo>
                <a:lnTo>
                  <a:pt x="2329109" y="0"/>
                </a:lnTo>
                <a:lnTo>
                  <a:pt x="2329109"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5C53CA-14E8-3BE2-13B2-F87483E208D9}"/>
              </a:ext>
            </a:extLst>
          </p:cNvPr>
          <p:cNvSpPr>
            <a:spLocks noGrp="1"/>
          </p:cNvSpPr>
          <p:nvPr>
            <p:ph type="title"/>
          </p:nvPr>
        </p:nvSpPr>
        <p:spPr>
          <a:xfrm>
            <a:off x="767240" y="5444835"/>
            <a:ext cx="9095651" cy="830231"/>
          </a:xfrm>
        </p:spPr>
        <p:txBody>
          <a:bodyPr vert="horz" lIns="91440" tIns="45720" rIns="91440" bIns="45720" rtlCol="0" anchor="b">
            <a:normAutofit/>
          </a:bodyPr>
          <a:lstStyle/>
          <a:p>
            <a:r>
              <a:rPr lang="en-US" sz="4000" kern="1200">
                <a:solidFill>
                  <a:srgbClr val="000000"/>
                </a:solidFill>
                <a:latin typeface="+mj-lt"/>
                <a:ea typeface="+mj-ea"/>
                <a:cs typeface="+mj-cs"/>
              </a:rPr>
              <a:t>Code Snippet: (For Steps 1-3)</a:t>
            </a:r>
          </a:p>
        </p:txBody>
      </p:sp>
    </p:spTree>
    <p:extLst>
      <p:ext uri="{BB962C8B-B14F-4D97-AF65-F5344CB8AC3E}">
        <p14:creationId xmlns:p14="http://schemas.microsoft.com/office/powerpoint/2010/main" val="325124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shot of a computer&#10;&#10;Description automatically generated with medium confidence">
            <a:extLst>
              <a:ext uri="{FF2B5EF4-FFF2-40B4-BE49-F238E27FC236}">
                <a16:creationId xmlns:a16="http://schemas.microsoft.com/office/drawing/2014/main" id="{D5227307-3795-B2DA-3ACB-0B5EC533836E}"/>
              </a:ext>
            </a:extLst>
          </p:cNvPr>
          <p:cNvPicPr>
            <a:picLocks noChangeAspect="1"/>
          </p:cNvPicPr>
          <p:nvPr/>
        </p:nvPicPr>
        <p:blipFill>
          <a:blip r:embed="rId2"/>
          <a:stretch>
            <a:fillRect/>
          </a:stretch>
        </p:blipFill>
        <p:spPr>
          <a:xfrm>
            <a:off x="1137936" y="512759"/>
            <a:ext cx="9916128" cy="57017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5318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9">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4C741D-5174-3732-B6E0-6B9FAAA91E3A}"/>
              </a:ext>
            </a:extLst>
          </p:cNvPr>
          <p:cNvSpPr>
            <a:spLocks noGrp="1"/>
          </p:cNvSpPr>
          <p:nvPr>
            <p:ph type="title"/>
          </p:nvPr>
        </p:nvSpPr>
        <p:spPr>
          <a:xfrm>
            <a:off x="649270" y="506727"/>
            <a:ext cx="3885141" cy="1526741"/>
          </a:xfrm>
        </p:spPr>
        <p:txBody>
          <a:bodyPr vert="horz" lIns="91440" tIns="45720" rIns="91440" bIns="45720" rtlCol="0" anchor="ctr">
            <a:normAutofit/>
          </a:bodyPr>
          <a:lstStyle/>
          <a:p>
            <a:pPr algn="r"/>
            <a:r>
              <a:rPr lang="en-US" sz="2600" u="sng">
                <a:solidFill>
                  <a:schemeClr val="bg1"/>
                </a:solidFill>
              </a:rPr>
              <a:t>Apply WOE transform and Creating a Summary Table of the logistic Regression Model</a:t>
            </a:r>
          </a:p>
        </p:txBody>
      </p:sp>
      <p:cxnSp>
        <p:nvCxnSpPr>
          <p:cNvPr id="18" name="Straight Connector 21">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5E684B1-02A8-F9DC-7C0A-2BBB6FE5B1C4}"/>
              </a:ext>
            </a:extLst>
          </p:cNvPr>
          <p:cNvSpPr txBox="1"/>
          <p:nvPr/>
        </p:nvSpPr>
        <p:spPr>
          <a:xfrm>
            <a:off x="4945336" y="506727"/>
            <a:ext cx="6609921" cy="1526741"/>
          </a:xfrm>
          <a:prstGeom prst="rect">
            <a:avLst/>
          </a:prstGeom>
        </p:spPr>
        <p:txBody>
          <a:bodyPr vert="horz" lIns="91440" tIns="45720" rIns="91440" bIns="45720" rtlCol="0" anchor="ctr">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a:ln>
                  <a:noFill/>
                </a:ln>
                <a:solidFill>
                  <a:prstClr val="white"/>
                </a:solidFill>
                <a:effectLst/>
                <a:uLnTx/>
                <a:uFillTx/>
                <a:latin typeface="Calibri" panose="020F0502020204030204"/>
                <a:ea typeface="+mn-ea"/>
                <a:cs typeface="+mn-cs"/>
              </a:rPr>
              <a:t>Add a new column in the data frame, called 'Coefficients', with row values the transposed coefficients from the 'Logistic Regression' model</a:t>
            </a:r>
          </a:p>
        </p:txBody>
      </p:sp>
      <p:pic>
        <p:nvPicPr>
          <p:cNvPr id="8" name="Picture 7" descr="Graphical user interface, application&#10;&#10;Description automatically generated">
            <a:extLst>
              <a:ext uri="{FF2B5EF4-FFF2-40B4-BE49-F238E27FC236}">
                <a16:creationId xmlns:a16="http://schemas.microsoft.com/office/drawing/2014/main" id="{B2E55055-8218-0919-2892-35E33E1137CD}"/>
              </a:ext>
            </a:extLst>
          </p:cNvPr>
          <p:cNvPicPr>
            <a:picLocks noChangeAspect="1"/>
          </p:cNvPicPr>
          <p:nvPr/>
        </p:nvPicPr>
        <p:blipFill rotWithShape="1">
          <a:blip r:embed="rId2"/>
          <a:srcRect r="38079"/>
          <a:stretch/>
        </p:blipFill>
        <p:spPr>
          <a:xfrm>
            <a:off x="393307" y="2721429"/>
            <a:ext cx="7241073" cy="3233298"/>
          </a:xfrm>
          <a:prstGeom prst="rect">
            <a:avLst/>
          </a:prstGeom>
        </p:spPr>
      </p:pic>
      <p:pic>
        <p:nvPicPr>
          <p:cNvPr id="11" name="Picture 10" descr="Application&#10;&#10;Description automatically generated with low confidence">
            <a:extLst>
              <a:ext uri="{FF2B5EF4-FFF2-40B4-BE49-F238E27FC236}">
                <a16:creationId xmlns:a16="http://schemas.microsoft.com/office/drawing/2014/main" id="{BC4A1CEB-CB01-8FEA-3C3F-A5168936BA45}"/>
              </a:ext>
            </a:extLst>
          </p:cNvPr>
          <p:cNvPicPr>
            <a:picLocks noChangeAspect="1"/>
          </p:cNvPicPr>
          <p:nvPr/>
        </p:nvPicPr>
        <p:blipFill rotWithShape="1">
          <a:blip r:embed="rId3"/>
          <a:srcRect r="66969"/>
          <a:stretch/>
        </p:blipFill>
        <p:spPr>
          <a:xfrm>
            <a:off x="8184581" y="2602233"/>
            <a:ext cx="3488294" cy="3749040"/>
          </a:xfrm>
          <a:prstGeom prst="rect">
            <a:avLst/>
          </a:prstGeom>
        </p:spPr>
      </p:pic>
    </p:spTree>
    <p:extLst>
      <p:ext uri="{BB962C8B-B14F-4D97-AF65-F5344CB8AC3E}">
        <p14:creationId xmlns:p14="http://schemas.microsoft.com/office/powerpoint/2010/main" val="722223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8" name="Picture 7" descr="Graphical user interface, text, application, email&#10;&#10;Description automatically generated">
            <a:extLst>
              <a:ext uri="{FF2B5EF4-FFF2-40B4-BE49-F238E27FC236}">
                <a16:creationId xmlns:a16="http://schemas.microsoft.com/office/drawing/2014/main" id="{A4B1F8E3-F4FD-7B4A-D5A6-DC1A18305862}"/>
              </a:ext>
            </a:extLst>
          </p:cNvPr>
          <p:cNvPicPr>
            <a:picLocks noChangeAspect="1"/>
          </p:cNvPicPr>
          <p:nvPr/>
        </p:nvPicPr>
        <p:blipFill>
          <a:blip r:embed="rId2"/>
          <a:stretch>
            <a:fillRect/>
          </a:stretch>
        </p:blipFill>
        <p:spPr>
          <a:xfrm>
            <a:off x="320040" y="393889"/>
            <a:ext cx="11548872" cy="41575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Rectangle 15">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AA194508-8CDA-F1A8-D75E-6909A68CCE12}"/>
              </a:ext>
            </a:extLst>
          </p:cNvPr>
          <p:cNvSpPr txBox="1"/>
          <p:nvPr/>
        </p:nvSpPr>
        <p:spPr>
          <a:xfrm>
            <a:off x="841248" y="5010912"/>
            <a:ext cx="2889504" cy="134416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sng" strike="noStrike" kern="1200" cap="none" spc="0" normalizeH="0" baseline="0" noProof="0" dirty="0">
                <a:ln>
                  <a:noFill/>
                </a:ln>
                <a:solidFill>
                  <a:prstClr val="black"/>
                </a:solidFill>
                <a:effectLst/>
                <a:uLnTx/>
                <a:uFillTx/>
                <a:latin typeface="Calibri Light" panose="020F0302020204030204"/>
                <a:ea typeface="+mn-ea"/>
                <a:cs typeface="+mn-cs"/>
              </a:rPr>
              <a:t>Predictions on our test-set</a:t>
            </a:r>
          </a:p>
        </p:txBody>
      </p:sp>
      <p:cxnSp>
        <p:nvCxnSpPr>
          <p:cNvPr id="18" name="Straight Connector 17">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3EC0551-4A12-E005-F7AF-F0767B46D22E}"/>
              </a:ext>
            </a:extLst>
          </p:cNvPr>
          <p:cNvSpPr txBox="1"/>
          <p:nvPr/>
        </p:nvSpPr>
        <p:spPr>
          <a:xfrm>
            <a:off x="4379976" y="5010912"/>
            <a:ext cx="6976872" cy="1344168"/>
          </a:xfrm>
          <a:prstGeom prst="rect">
            <a:avLst/>
          </a:prstGeom>
        </p:spPr>
        <p:txBody>
          <a:bodyPr vert="horz" lIns="91440" tIns="45720" rIns="91440" bIns="45720" rtlCol="0" anchor="ctr">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y_hat_test_proba contains the predicted probabilities.</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y_tets_proba contains actual classes and predicted probabilities.</a:t>
            </a:r>
          </a:p>
        </p:txBody>
      </p:sp>
    </p:spTree>
    <p:extLst>
      <p:ext uri="{BB962C8B-B14F-4D97-AF65-F5344CB8AC3E}">
        <p14:creationId xmlns:p14="http://schemas.microsoft.com/office/powerpoint/2010/main" val="1076751482"/>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673911-1A14-47AE-B9FC-3B697AAE3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0040" y="4892040"/>
            <a:ext cx="11548872"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8634B-85A7-B313-7F82-CE85424A7563}"/>
              </a:ext>
            </a:extLst>
          </p:cNvPr>
          <p:cNvSpPr>
            <a:spLocks noGrp="1"/>
          </p:cNvSpPr>
          <p:nvPr>
            <p:ph type="title"/>
          </p:nvPr>
        </p:nvSpPr>
        <p:spPr>
          <a:xfrm>
            <a:off x="716280" y="5093208"/>
            <a:ext cx="7549896" cy="1261872"/>
          </a:xfrm>
        </p:spPr>
        <p:txBody>
          <a:bodyPr vert="horz" lIns="91440" tIns="45720" rIns="91440" bIns="45720" rtlCol="0" anchor="ctr">
            <a:noAutofit/>
          </a:bodyPr>
          <a:lstStyle/>
          <a:p>
            <a:pPr algn="ctr"/>
            <a:r>
              <a:rPr lang="en-US" sz="4000" kern="1200" dirty="0">
                <a:solidFill>
                  <a:srgbClr val="FFFFFF"/>
                </a:solidFill>
                <a:latin typeface="+mj-lt"/>
                <a:ea typeface="+mj-ea"/>
                <a:cs typeface="+mj-cs"/>
              </a:rPr>
              <a:t>Modify y_test_proba and make its index equal to that of that of X_test</a:t>
            </a:r>
          </a:p>
        </p:txBody>
      </p:sp>
      <p:pic>
        <p:nvPicPr>
          <p:cNvPr id="4" name="Picture 3">
            <a:extLst>
              <a:ext uri="{FF2B5EF4-FFF2-40B4-BE49-F238E27FC236}">
                <a16:creationId xmlns:a16="http://schemas.microsoft.com/office/drawing/2014/main" id="{080EC861-27FD-17BA-01A2-B5873F370438}"/>
              </a:ext>
            </a:extLst>
          </p:cNvPr>
          <p:cNvPicPr>
            <a:picLocks noChangeAspect="1"/>
          </p:cNvPicPr>
          <p:nvPr/>
        </p:nvPicPr>
        <p:blipFill>
          <a:blip r:embed="rId2"/>
          <a:stretch>
            <a:fillRect/>
          </a:stretch>
        </p:blipFill>
        <p:spPr>
          <a:xfrm>
            <a:off x="679756" y="320040"/>
            <a:ext cx="10832487" cy="4414239"/>
          </a:xfrm>
          <a:prstGeom prst="rect">
            <a:avLst/>
          </a:prstGeom>
          <a:ln>
            <a:solidFill>
              <a:schemeClr val="accent1"/>
            </a:solidFill>
          </a:ln>
        </p:spPr>
      </p:pic>
      <p:cxnSp>
        <p:nvCxnSpPr>
          <p:cNvPr id="11" name="Straight Connector 10">
            <a:extLst>
              <a:ext uri="{FF2B5EF4-FFF2-40B4-BE49-F238E27FC236}">
                <a16:creationId xmlns:a16="http://schemas.microsoft.com/office/drawing/2014/main" id="{9392F240-FCCC-4D1B-89FD-0485B2F8F4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610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14">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16">
            <a:extLst>
              <a:ext uri="{FF2B5EF4-FFF2-40B4-BE49-F238E27FC236}">
                <a16:creationId xmlns:a16="http://schemas.microsoft.com/office/drawing/2014/main" id="{3E4CBDBB-4FBD-4B9E-BD01-054A81D43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18">
            <a:extLst>
              <a:ext uri="{FF2B5EF4-FFF2-40B4-BE49-F238E27FC236}">
                <a16:creationId xmlns:a16="http://schemas.microsoft.com/office/drawing/2014/main" id="{B01A6F03-171F-40B2-8B2C-A061B89241F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45" name="Rectangle 20">
            <a:extLst>
              <a:ext uri="{FF2B5EF4-FFF2-40B4-BE49-F238E27FC236}">
                <a16:creationId xmlns:a16="http://schemas.microsoft.com/office/drawing/2014/main" id="{72C4834C-B602-4125-8264-BD0D55A58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22">
            <a:extLst>
              <a:ext uri="{FF2B5EF4-FFF2-40B4-BE49-F238E27FC236}">
                <a16:creationId xmlns:a16="http://schemas.microsoft.com/office/drawing/2014/main" id="{53172EE5-132F-4DD4-8855-4DBBD9C34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5844" y="1110000"/>
            <a:ext cx="10195740" cy="4629235"/>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ED7D31"/>
                </a:solidFill>
                <a:prstDash val="solid"/>
              </a:ln>
              <a:solidFill>
                <a:srgbClr val="ED7D31">
                  <a:lumMod val="40000"/>
                  <a:lumOff val="60000"/>
                </a:srgb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BF7769-007D-ECA5-DFFC-22EC1D29874E}"/>
              </a:ext>
            </a:extLst>
          </p:cNvPr>
          <p:cNvSpPr>
            <a:spLocks noGrp="1"/>
          </p:cNvSpPr>
          <p:nvPr>
            <p:ph type="title"/>
          </p:nvPr>
        </p:nvSpPr>
        <p:spPr>
          <a:xfrm>
            <a:off x="1891719" y="1112370"/>
            <a:ext cx="8188026" cy="1508870"/>
          </a:xfrm>
        </p:spPr>
        <p:txBody>
          <a:bodyPr anchor="b">
            <a:normAutofit/>
          </a:bodyPr>
          <a:lstStyle/>
          <a:p>
            <a:pPr algn="ctr"/>
            <a:r>
              <a:rPr lang="en-IN" sz="4800" dirty="0"/>
              <a:t>PCA-Principal Component Analysis</a:t>
            </a:r>
          </a:p>
        </p:txBody>
      </p:sp>
      <p:sp>
        <p:nvSpPr>
          <p:cNvPr id="3" name="Content Placeholder 2">
            <a:extLst>
              <a:ext uri="{FF2B5EF4-FFF2-40B4-BE49-F238E27FC236}">
                <a16:creationId xmlns:a16="http://schemas.microsoft.com/office/drawing/2014/main" id="{1BE224D2-5130-C6EF-7664-77B8C840B4A6}"/>
              </a:ext>
            </a:extLst>
          </p:cNvPr>
          <p:cNvSpPr>
            <a:spLocks noGrp="1"/>
          </p:cNvSpPr>
          <p:nvPr>
            <p:ph idx="1"/>
          </p:nvPr>
        </p:nvSpPr>
        <p:spPr>
          <a:xfrm>
            <a:off x="1891719" y="3435893"/>
            <a:ext cx="4282360" cy="2116577"/>
          </a:xfrm>
        </p:spPr>
        <p:txBody>
          <a:bodyPr anchor="t">
            <a:normAutofit/>
          </a:bodyPr>
          <a:lstStyle/>
          <a:p>
            <a:r>
              <a:rPr lang="en-IN" sz="1800" dirty="0"/>
              <a:t>Statistical procedure that helps in reducing no. of columns in the data-sett to a few columns called principal components that still cover most of the data. </a:t>
            </a:r>
            <a:endParaRPr lang="en-US" dirty="0"/>
          </a:p>
        </p:txBody>
      </p:sp>
      <p:pic>
        <p:nvPicPr>
          <p:cNvPr id="4" name="Picture 4" descr="Chart, scatter chart&#10;&#10;Description automatically generated">
            <a:extLst>
              <a:ext uri="{FF2B5EF4-FFF2-40B4-BE49-F238E27FC236}">
                <a16:creationId xmlns:a16="http://schemas.microsoft.com/office/drawing/2014/main" id="{2DFCFA33-B4D8-578F-C1D7-E9D46D324E86}"/>
              </a:ext>
            </a:extLst>
          </p:cNvPr>
          <p:cNvPicPr>
            <a:picLocks noChangeAspect="1"/>
          </p:cNvPicPr>
          <p:nvPr/>
        </p:nvPicPr>
        <p:blipFill>
          <a:blip r:embed="rId3"/>
          <a:stretch>
            <a:fillRect/>
          </a:stretch>
        </p:blipFill>
        <p:spPr>
          <a:xfrm>
            <a:off x="5879308" y="2887988"/>
            <a:ext cx="5172074" cy="2498866"/>
          </a:xfrm>
          <a:prstGeom prst="rect">
            <a:avLst/>
          </a:prstGeom>
        </p:spPr>
      </p:pic>
      <p:pic>
        <p:nvPicPr>
          <p:cNvPr id="5" name="Picture 4">
            <a:extLst>
              <a:ext uri="{FF2B5EF4-FFF2-40B4-BE49-F238E27FC236}">
                <a16:creationId xmlns:a16="http://schemas.microsoft.com/office/drawing/2014/main" id="{A3016792-E1F7-996B-7022-D9521A6AA0EC}"/>
              </a:ext>
            </a:extLst>
          </p:cNvPr>
          <p:cNvPicPr>
            <a:picLocks noChangeAspect="1"/>
          </p:cNvPicPr>
          <p:nvPr/>
        </p:nvPicPr>
        <p:blipFill>
          <a:blip r:embed="rId4"/>
          <a:stretch>
            <a:fillRect/>
          </a:stretch>
        </p:blipFill>
        <p:spPr>
          <a:xfrm>
            <a:off x="1970965" y="2970796"/>
            <a:ext cx="4203114" cy="2498866"/>
          </a:xfrm>
          <a:prstGeom prst="rect">
            <a:avLst/>
          </a:prstGeom>
        </p:spPr>
      </p:pic>
    </p:spTree>
    <p:extLst>
      <p:ext uri="{BB962C8B-B14F-4D97-AF65-F5344CB8AC3E}">
        <p14:creationId xmlns:p14="http://schemas.microsoft.com/office/powerpoint/2010/main" val="1076793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5">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7">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9">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1">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panose="020B0502020104020203"/>
              <a:ea typeface="+mn-ea"/>
              <a:cs typeface="+mn-cs"/>
            </a:endParaRPr>
          </a:p>
        </p:txBody>
      </p:sp>
      <p:sp>
        <p:nvSpPr>
          <p:cNvPr id="19" name="Rectangle 23">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672280" y="757846"/>
            <a:ext cx="3259016" cy="1462692"/>
          </a:xfrm>
        </p:spPr>
        <p:txBody>
          <a:bodyPr vert="horz" lIns="91440" tIns="45720" rIns="91440" bIns="45720" rtlCol="0" anchor="b">
            <a:normAutofit/>
          </a:bodyPr>
          <a:lstStyle/>
          <a:p>
            <a:pPr algn="ctr"/>
            <a:r>
              <a:rPr lang="en-US" sz="2800" b="1" kern="1200" cap="all" dirty="0">
                <a:solidFill>
                  <a:srgbClr val="FFFFFF"/>
                </a:solidFill>
                <a:latin typeface="+mj-lt"/>
                <a:ea typeface="+mj-ea"/>
                <a:cs typeface="+mj-cs"/>
              </a:rPr>
              <a:t>Threshold Value </a:t>
            </a:r>
            <a:endParaRPr lang="en-US" dirty="0"/>
          </a:p>
        </p:txBody>
      </p:sp>
      <p:sp>
        <p:nvSpPr>
          <p:cNvPr id="26" name="Rectangle 25">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panose="020B0502020104020203"/>
              <a:ea typeface="+mn-ea"/>
              <a:cs typeface="+mn-cs"/>
            </a:endParaRPr>
          </a:p>
        </p:txBody>
      </p:sp>
      <p:sp>
        <p:nvSpPr>
          <p:cNvPr id="30" name="Rectangle 29">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p:cNvSpPr>
            <a:spLocks noGrp="1"/>
          </p:cNvSpPr>
          <p:nvPr>
            <p:ph type="subTitle" idx="1"/>
          </p:nvPr>
        </p:nvSpPr>
        <p:spPr>
          <a:xfrm>
            <a:off x="671513" y="2536031"/>
            <a:ext cx="3123783" cy="3671936"/>
          </a:xfrm>
        </p:spPr>
        <p:txBody>
          <a:bodyPr vert="horz" lIns="91440" tIns="45720" rIns="91440" bIns="45720" rtlCol="0" anchor="t">
            <a:normAutofit/>
          </a:bodyPr>
          <a:lstStyle/>
          <a:p>
            <a:pPr marL="342900" indent="-342900">
              <a:lnSpc>
                <a:spcPct val="100000"/>
              </a:lnSpc>
              <a:buFont typeface="Wingdings 2" panose="05020102010507070707" pitchFamily="18" charset="2"/>
              <a:buChar char=""/>
            </a:pPr>
            <a:r>
              <a:rPr lang="en-US" sz="900">
                <a:solidFill>
                  <a:srgbClr val="FFFFFF"/>
                </a:solidFill>
              </a:rPr>
              <a:t>The value is used to differentiate good with bad.</a:t>
            </a:r>
          </a:p>
          <a:p>
            <a:pPr marL="342900" indent="-342900">
              <a:lnSpc>
                <a:spcPct val="100000"/>
              </a:lnSpc>
              <a:buFont typeface="Wingdings 2" panose="05020102010507070707" pitchFamily="18" charset="2"/>
              <a:buChar char=""/>
            </a:pPr>
            <a:r>
              <a:rPr lang="en-US" sz="900">
                <a:solidFill>
                  <a:srgbClr val="FFFFFF"/>
                </a:solidFill>
              </a:rPr>
              <a:t>many machine learning algorithms are capable of predicting a probability or scoring of class membership, and this must be interpreted before it can be mapped to a crisp class label. This is achieved by using a threshold, such as 0.5, where all values equal or greater than the threshold are mapped to one class and all other values are mapped to another class.</a:t>
            </a:r>
          </a:p>
          <a:p>
            <a:pPr marL="342900" indent="-342900">
              <a:lnSpc>
                <a:spcPct val="100000"/>
              </a:lnSpc>
              <a:buFont typeface="Wingdings 2" panose="05020102010507070707" pitchFamily="18" charset="2"/>
              <a:buChar char=""/>
            </a:pPr>
            <a:r>
              <a:rPr lang="en-US" sz="900">
                <a:solidFill>
                  <a:srgbClr val="FFFFFF"/>
                </a:solidFill>
              </a:rPr>
              <a:t>In some cases, such as when using ROC Curves and Precision-Recall Curves, the best or optimal threshold for the classifier can be calculated directly. In other cases, it is possible to use a grid search to tune the threshold and locate the optimal value.</a:t>
            </a:r>
          </a:p>
          <a:p>
            <a:pPr marL="342900" indent="-342900">
              <a:lnSpc>
                <a:spcPct val="100000"/>
              </a:lnSpc>
              <a:buFont typeface="Wingdings 2" panose="05020102010507070707" pitchFamily="18" charset="2"/>
              <a:buChar char=""/>
            </a:pPr>
            <a:endParaRPr lang="en-US" sz="900">
              <a:solidFill>
                <a:srgbClr val="FFFFFF"/>
              </a:solidFill>
            </a:endParaRPr>
          </a:p>
        </p:txBody>
      </p:sp>
      <p:pic>
        <p:nvPicPr>
          <p:cNvPr id="4" name="Picture 4" descr="A picture containing chart&#10;&#10;Description automatically generated">
            <a:extLst>
              <a:ext uri="{FF2B5EF4-FFF2-40B4-BE49-F238E27FC236}">
                <a16:creationId xmlns:a16="http://schemas.microsoft.com/office/drawing/2014/main" id="{344DEF28-A222-F386-3CF2-05D1DDCE357F}"/>
              </a:ext>
            </a:extLst>
          </p:cNvPr>
          <p:cNvPicPr>
            <a:picLocks noChangeAspect="1"/>
          </p:cNvPicPr>
          <p:nvPr/>
        </p:nvPicPr>
        <p:blipFill rotWithShape="1">
          <a:blip r:embed="rId2"/>
          <a:srcRect l="24623" r="14137" b="1"/>
          <a:stretch/>
        </p:blipFill>
        <p:spPr>
          <a:xfrm>
            <a:off x="4241830" y="601200"/>
            <a:ext cx="7503636" cy="5789365"/>
          </a:xfrm>
          <a:prstGeom prst="rect">
            <a:avLst/>
          </a:prstGeom>
        </p:spPr>
      </p:pic>
    </p:spTree>
    <p:extLst>
      <p:ext uri="{BB962C8B-B14F-4D97-AF65-F5344CB8AC3E}">
        <p14:creationId xmlns:p14="http://schemas.microsoft.com/office/powerpoint/2010/main" val="3424441544"/>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D3FFC-3F84-DADA-3D30-3C04E4A88C7C}"/>
              </a:ext>
            </a:extLst>
          </p:cNvPr>
          <p:cNvSpPr>
            <a:spLocks noGrp="1"/>
          </p:cNvSpPr>
          <p:nvPr>
            <p:ph type="title"/>
          </p:nvPr>
        </p:nvSpPr>
        <p:spPr/>
        <p:txBody>
          <a:bodyPr/>
          <a:lstStyle/>
          <a:p>
            <a:pPr algn="ctr"/>
            <a:r>
              <a:rPr lang="en-GB" sz="3600" b="1" dirty="0"/>
              <a:t>C</a:t>
            </a:r>
            <a:r>
              <a:rPr lang="en-GB" sz="3600" b="1" dirty="0">
                <a:latin typeface="Calibri"/>
                <a:cs typeface="Calibri"/>
              </a:rPr>
              <a:t>onfusion matrix</a:t>
            </a:r>
            <a:br>
              <a:rPr lang="en-GB" sz="3600" b="1" dirty="0">
                <a:latin typeface="Calibri"/>
                <a:cs typeface="Calibri"/>
              </a:rPr>
            </a:br>
            <a:endParaRPr lang="en-GB" dirty="0"/>
          </a:p>
        </p:txBody>
      </p:sp>
      <p:graphicFrame>
        <p:nvGraphicFramePr>
          <p:cNvPr id="6" name="Content Placeholder 2">
            <a:extLst>
              <a:ext uri="{FF2B5EF4-FFF2-40B4-BE49-F238E27FC236}">
                <a16:creationId xmlns:a16="http://schemas.microsoft.com/office/drawing/2014/main" id="{275005DD-9763-FE15-39B5-378A128BB15D}"/>
              </a:ext>
            </a:extLst>
          </p:cNvPr>
          <p:cNvGraphicFramePr>
            <a:graphicFrameLocks noGrp="1"/>
          </p:cNvGraphicFramePr>
          <p:nvPr>
            <p:ph idx="1"/>
          </p:nvPr>
        </p:nvGraphicFramePr>
        <p:xfrm>
          <a:off x="581192" y="2340864"/>
          <a:ext cx="11029615" cy="3634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95768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B3B8DB28-FA7D-4C33-BBA2-6D73D0156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panose="020B0502020104020203"/>
              <a:ea typeface="+mn-ea"/>
              <a:cs typeface="+mn-cs"/>
            </a:endParaRPr>
          </a:p>
        </p:txBody>
      </p:sp>
      <p:pic>
        <p:nvPicPr>
          <p:cNvPr id="4" name="Picture 4" descr="A picture containing air&#10;&#10;Description automatically generated">
            <a:extLst>
              <a:ext uri="{FF2B5EF4-FFF2-40B4-BE49-F238E27FC236}">
                <a16:creationId xmlns:a16="http://schemas.microsoft.com/office/drawing/2014/main" id="{778FF497-2315-8604-8AE9-2438788E8E4E}"/>
              </a:ext>
            </a:extLst>
          </p:cNvPr>
          <p:cNvPicPr>
            <a:picLocks noChangeAspect="1"/>
          </p:cNvPicPr>
          <p:nvPr/>
        </p:nvPicPr>
        <p:blipFill rotWithShape="1">
          <a:blip r:embed="rId2"/>
          <a:srcRect t="9091" r="15152" b="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264FF5A0-304A-44DA-A4D4-A1E66D92F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750722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D43769B-7D6E-4E76-B810-BEC3B774B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597643"/>
            <a:ext cx="7503665" cy="5794689"/>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26F69DD-F49D-B827-B3A2-F583F3DFEEBD}"/>
              </a:ext>
            </a:extLst>
          </p:cNvPr>
          <p:cNvSpPr>
            <a:spLocks noGrp="1"/>
          </p:cNvSpPr>
          <p:nvPr>
            <p:ph type="title"/>
          </p:nvPr>
        </p:nvSpPr>
        <p:spPr>
          <a:xfrm>
            <a:off x="673856" y="1131195"/>
            <a:ext cx="7034288" cy="1247938"/>
          </a:xfrm>
        </p:spPr>
        <p:txBody>
          <a:bodyPr anchor="ctr">
            <a:normAutofit/>
          </a:bodyPr>
          <a:lstStyle/>
          <a:p>
            <a:pPr algn="ctr"/>
            <a:r>
              <a:rPr lang="en-GB" sz="3200" b="1" dirty="0">
                <a:solidFill>
                  <a:srgbClr val="FFFFFF"/>
                </a:solidFill>
              </a:rPr>
              <a:t>ROC CURVE</a:t>
            </a:r>
            <a:endParaRPr lang="en-US" dirty="0"/>
          </a:p>
        </p:txBody>
      </p:sp>
      <p:sp>
        <p:nvSpPr>
          <p:cNvPr id="3" name="Content Placeholder 2">
            <a:extLst>
              <a:ext uri="{FF2B5EF4-FFF2-40B4-BE49-F238E27FC236}">
                <a16:creationId xmlns:a16="http://schemas.microsoft.com/office/drawing/2014/main" id="{AF777888-CD27-8005-10DD-FA166D261EC7}"/>
              </a:ext>
            </a:extLst>
          </p:cNvPr>
          <p:cNvSpPr>
            <a:spLocks noGrp="1"/>
          </p:cNvSpPr>
          <p:nvPr>
            <p:ph idx="1"/>
          </p:nvPr>
        </p:nvSpPr>
        <p:spPr>
          <a:xfrm>
            <a:off x="670885" y="2438400"/>
            <a:ext cx="7037222" cy="3376252"/>
          </a:xfrm>
        </p:spPr>
        <p:txBody>
          <a:bodyPr>
            <a:normAutofit/>
          </a:bodyPr>
          <a:lstStyle/>
          <a:p>
            <a:pPr marL="305435" indent="-305435">
              <a:lnSpc>
                <a:spcPct val="100000"/>
              </a:lnSpc>
            </a:pPr>
            <a:r>
              <a:rPr lang="en-GB" sz="1300">
                <a:solidFill>
                  <a:srgbClr val="FFFFFF"/>
                </a:solidFill>
                <a:ea typeface="+mn-lt"/>
                <a:cs typeface="+mn-lt"/>
              </a:rPr>
              <a:t>An </a:t>
            </a:r>
            <a:r>
              <a:rPr lang="en-GB" sz="1300" b="1">
                <a:solidFill>
                  <a:srgbClr val="FFFFFF"/>
                </a:solidFill>
                <a:ea typeface="+mn-lt"/>
                <a:cs typeface="+mn-lt"/>
              </a:rPr>
              <a:t>ROC curve</a:t>
            </a:r>
            <a:r>
              <a:rPr lang="en-GB" sz="1300">
                <a:solidFill>
                  <a:srgbClr val="FFFFFF"/>
                </a:solidFill>
                <a:ea typeface="+mn-lt"/>
                <a:cs typeface="+mn-lt"/>
              </a:rPr>
              <a:t> (</a:t>
            </a:r>
            <a:r>
              <a:rPr lang="en-GB" sz="1300" b="1">
                <a:solidFill>
                  <a:srgbClr val="FFFFFF"/>
                </a:solidFill>
                <a:ea typeface="+mn-lt"/>
                <a:cs typeface="+mn-lt"/>
              </a:rPr>
              <a:t>receiver operating characteristic curve</a:t>
            </a:r>
            <a:r>
              <a:rPr lang="en-GB" sz="1300">
                <a:solidFill>
                  <a:srgbClr val="FFFFFF"/>
                </a:solidFill>
                <a:ea typeface="+mn-lt"/>
                <a:cs typeface="+mn-lt"/>
              </a:rPr>
              <a:t>) is a graph showing the performance of a classification model at all classification thresholds. This curve plots two parameters:</a:t>
            </a:r>
            <a:endParaRPr lang="en-GB" sz="1300">
              <a:solidFill>
                <a:srgbClr val="FFFFFF"/>
              </a:solidFill>
            </a:endParaRPr>
          </a:p>
          <a:p>
            <a:pPr marL="305435" indent="-305435">
              <a:lnSpc>
                <a:spcPct val="100000"/>
              </a:lnSpc>
            </a:pPr>
            <a:r>
              <a:rPr lang="en-GB" sz="1300">
                <a:solidFill>
                  <a:srgbClr val="FFFFFF"/>
                </a:solidFill>
                <a:ea typeface="+mn-lt"/>
                <a:cs typeface="+mn-lt"/>
              </a:rPr>
              <a:t>True Positive Rate</a:t>
            </a:r>
            <a:endParaRPr lang="en-GB" sz="1300">
              <a:solidFill>
                <a:srgbClr val="FFFFFF"/>
              </a:solidFill>
            </a:endParaRPr>
          </a:p>
          <a:p>
            <a:pPr marL="305435" indent="-305435">
              <a:lnSpc>
                <a:spcPct val="100000"/>
              </a:lnSpc>
            </a:pPr>
            <a:r>
              <a:rPr lang="en-GB" sz="1300">
                <a:solidFill>
                  <a:srgbClr val="FFFFFF"/>
                </a:solidFill>
                <a:ea typeface="+mn-lt"/>
                <a:cs typeface="+mn-lt"/>
              </a:rPr>
              <a:t>False Positive Rate</a:t>
            </a:r>
            <a:endParaRPr lang="en-GB" sz="1300">
              <a:solidFill>
                <a:srgbClr val="FFFFFF"/>
              </a:solidFill>
            </a:endParaRPr>
          </a:p>
          <a:p>
            <a:pPr marL="305435" indent="-305435">
              <a:lnSpc>
                <a:spcPct val="100000"/>
              </a:lnSpc>
            </a:pPr>
            <a:r>
              <a:rPr lang="en-GB" sz="1300" b="1">
                <a:solidFill>
                  <a:srgbClr val="FFFFFF"/>
                </a:solidFill>
                <a:ea typeface="+mn-lt"/>
                <a:cs typeface="+mn-lt"/>
              </a:rPr>
              <a:t>True Positive Rate</a:t>
            </a:r>
            <a:r>
              <a:rPr lang="en-GB" sz="1300">
                <a:solidFill>
                  <a:srgbClr val="FFFFFF"/>
                </a:solidFill>
                <a:ea typeface="+mn-lt"/>
                <a:cs typeface="+mn-lt"/>
              </a:rPr>
              <a:t> (</a:t>
            </a:r>
            <a:r>
              <a:rPr lang="en-GB" sz="1300" b="1">
                <a:solidFill>
                  <a:srgbClr val="FFFFFF"/>
                </a:solidFill>
                <a:ea typeface="+mn-lt"/>
                <a:cs typeface="+mn-lt"/>
              </a:rPr>
              <a:t>TPR</a:t>
            </a:r>
            <a:r>
              <a:rPr lang="en-GB" sz="1300">
                <a:solidFill>
                  <a:srgbClr val="FFFFFF"/>
                </a:solidFill>
                <a:ea typeface="+mn-lt"/>
                <a:cs typeface="+mn-lt"/>
              </a:rPr>
              <a:t>) is a synonym for recall and is therefore defined as follows:</a:t>
            </a:r>
            <a:endParaRPr lang="en-GB" sz="1300">
              <a:solidFill>
                <a:srgbClr val="FFFFFF"/>
              </a:solidFill>
            </a:endParaRPr>
          </a:p>
          <a:p>
            <a:pPr marL="305435" indent="-305435">
              <a:lnSpc>
                <a:spcPct val="100000"/>
              </a:lnSpc>
            </a:pPr>
            <a:r>
              <a:rPr lang="en-GB" sz="1300">
                <a:solidFill>
                  <a:srgbClr val="FFFFFF"/>
                </a:solidFill>
                <a:ea typeface="+mn-lt"/>
                <a:cs typeface="+mn-lt"/>
              </a:rPr>
              <a:t>TPR=TP/(TP+FN)</a:t>
            </a:r>
            <a:endParaRPr lang="en-GB" sz="1300">
              <a:solidFill>
                <a:srgbClr val="FFFFFF"/>
              </a:solidFill>
            </a:endParaRPr>
          </a:p>
          <a:p>
            <a:pPr marL="305435" indent="-305435">
              <a:lnSpc>
                <a:spcPct val="100000"/>
              </a:lnSpc>
            </a:pPr>
            <a:r>
              <a:rPr lang="en-GB" sz="1300" b="1">
                <a:solidFill>
                  <a:srgbClr val="FFFFFF"/>
                </a:solidFill>
                <a:ea typeface="+mn-lt"/>
                <a:cs typeface="+mn-lt"/>
              </a:rPr>
              <a:t>False Positive Rate</a:t>
            </a:r>
            <a:r>
              <a:rPr lang="en-GB" sz="1300">
                <a:solidFill>
                  <a:srgbClr val="FFFFFF"/>
                </a:solidFill>
                <a:ea typeface="+mn-lt"/>
                <a:cs typeface="+mn-lt"/>
              </a:rPr>
              <a:t> (</a:t>
            </a:r>
            <a:r>
              <a:rPr lang="en-GB" sz="1300" b="1">
                <a:solidFill>
                  <a:srgbClr val="FFFFFF"/>
                </a:solidFill>
                <a:ea typeface="+mn-lt"/>
                <a:cs typeface="+mn-lt"/>
              </a:rPr>
              <a:t>FPR</a:t>
            </a:r>
            <a:r>
              <a:rPr lang="en-GB" sz="1300">
                <a:solidFill>
                  <a:srgbClr val="FFFFFF"/>
                </a:solidFill>
                <a:ea typeface="+mn-lt"/>
                <a:cs typeface="+mn-lt"/>
              </a:rPr>
              <a:t>) is defined as follows:</a:t>
            </a:r>
            <a:endParaRPr lang="en-GB" sz="1300">
              <a:solidFill>
                <a:srgbClr val="FFFFFF"/>
              </a:solidFill>
            </a:endParaRPr>
          </a:p>
          <a:p>
            <a:pPr marL="305435" indent="-305435">
              <a:lnSpc>
                <a:spcPct val="100000"/>
              </a:lnSpc>
            </a:pPr>
            <a:r>
              <a:rPr lang="en-GB" sz="1300">
                <a:solidFill>
                  <a:srgbClr val="FFFFFF"/>
                </a:solidFill>
                <a:ea typeface="+mn-lt"/>
                <a:cs typeface="+mn-lt"/>
              </a:rPr>
              <a:t>FPR=FP/(FP+TN)</a:t>
            </a:r>
            <a:endParaRPr lang="en-GB" sz="1300">
              <a:solidFill>
                <a:srgbClr val="FFFFFF"/>
              </a:solidFill>
            </a:endParaRPr>
          </a:p>
          <a:p>
            <a:pPr marL="305435" indent="-305435">
              <a:lnSpc>
                <a:spcPct val="100000"/>
              </a:lnSpc>
            </a:pPr>
            <a:r>
              <a:rPr lang="en-GB" sz="1300">
                <a:solidFill>
                  <a:srgbClr val="FFFFFF"/>
                </a:solidFill>
                <a:ea typeface="+mn-lt"/>
                <a:cs typeface="+mn-lt"/>
              </a:rPr>
              <a:t>An ROC curve plots TPR vs. FPR at different classification thresholds. Lowering the classification threshold classifies more items as positive, thus increasing both False Positives and True Positives. </a:t>
            </a:r>
            <a:endParaRPr lang="en-GB" sz="1300">
              <a:solidFill>
                <a:srgbClr val="FFFFFF"/>
              </a:solidFill>
            </a:endParaRPr>
          </a:p>
          <a:p>
            <a:pPr marL="305435" indent="-305435">
              <a:lnSpc>
                <a:spcPct val="100000"/>
              </a:lnSpc>
            </a:pPr>
            <a:endParaRPr lang="en-GB" sz="1300">
              <a:solidFill>
                <a:srgbClr val="FFFFFF"/>
              </a:solidFill>
            </a:endParaRPr>
          </a:p>
        </p:txBody>
      </p:sp>
    </p:spTree>
    <p:extLst>
      <p:ext uri="{BB962C8B-B14F-4D97-AF65-F5344CB8AC3E}">
        <p14:creationId xmlns:p14="http://schemas.microsoft.com/office/powerpoint/2010/main" val="227855855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37">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panose="020B0502020104020203"/>
              <a:ea typeface="+mn-ea"/>
              <a:cs typeface="+mn-cs"/>
            </a:endParaRPr>
          </a:p>
        </p:txBody>
      </p:sp>
      <p:pic>
        <p:nvPicPr>
          <p:cNvPr id="5" name="Picture 5" descr="Graphical user interface, text&#10;&#10;Description automatically generated">
            <a:extLst>
              <a:ext uri="{FF2B5EF4-FFF2-40B4-BE49-F238E27FC236}">
                <a16:creationId xmlns:a16="http://schemas.microsoft.com/office/drawing/2014/main" id="{205D9B38-52B2-AF8E-F723-715A37E7E1BB}"/>
              </a:ext>
            </a:extLst>
          </p:cNvPr>
          <p:cNvPicPr>
            <a:picLocks noChangeAspect="1"/>
          </p:cNvPicPr>
          <p:nvPr/>
        </p:nvPicPr>
        <p:blipFill rotWithShape="1">
          <a:blip r:embed="rId2"/>
          <a:srcRect l="14075" t="30046" r="14566" b="8455"/>
          <a:stretch/>
        </p:blipFill>
        <p:spPr>
          <a:xfrm>
            <a:off x="451723" y="1883623"/>
            <a:ext cx="5637435" cy="23931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55" name="Straight Connector 39">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6" name="Picture 6" descr="Graphical user interface, text, email&#10;&#10;Description automatically generated">
            <a:extLst>
              <a:ext uri="{FF2B5EF4-FFF2-40B4-BE49-F238E27FC236}">
                <a16:creationId xmlns:a16="http://schemas.microsoft.com/office/drawing/2014/main" id="{8BC273DB-51C6-43AB-6867-1CB73394B761}"/>
              </a:ext>
            </a:extLst>
          </p:cNvPr>
          <p:cNvPicPr>
            <a:picLocks noChangeAspect="1"/>
          </p:cNvPicPr>
          <p:nvPr/>
        </p:nvPicPr>
        <p:blipFill rotWithShape="1">
          <a:blip r:embed="rId3"/>
          <a:srcRect l="13469" t="46965" r="14490" b="30351"/>
          <a:stretch/>
        </p:blipFill>
        <p:spPr>
          <a:xfrm>
            <a:off x="448734" y="196474"/>
            <a:ext cx="9796683" cy="16110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6" name="Rectangle 41">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43">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DBFF398-A73C-DD18-6C31-9ADB6FD7F4B5}"/>
              </a:ext>
            </a:extLst>
          </p:cNvPr>
          <p:cNvSpPr>
            <a:spLocks noGrp="1"/>
          </p:cNvSpPr>
          <p:nvPr>
            <p:ph type="title"/>
          </p:nvPr>
        </p:nvSpPr>
        <p:spPr>
          <a:xfrm>
            <a:off x="679600" y="4596992"/>
            <a:ext cx="10423098" cy="1607013"/>
          </a:xfrm>
        </p:spPr>
        <p:txBody>
          <a:bodyPr anchor="ctr">
            <a:normAutofit/>
          </a:bodyPr>
          <a:lstStyle/>
          <a:p>
            <a:pPr algn="ctr"/>
            <a:r>
              <a:rPr lang="en-GB" b="1">
                <a:solidFill>
                  <a:srgbClr val="FFFFFF"/>
                </a:solidFill>
              </a:rPr>
              <a:t>     Code snippets :-</a:t>
            </a:r>
            <a:br>
              <a:rPr lang="en-GB" b="1"/>
            </a:br>
            <a:r>
              <a:rPr lang="en-GB" sz="2000" b="1">
                <a:solidFill>
                  <a:srgbClr val="FFFFFF"/>
                </a:solidFill>
              </a:rPr>
              <a:t>1)</a:t>
            </a:r>
            <a:r>
              <a:rPr lang="en-GB" sz="2000" b="1">
                <a:solidFill>
                  <a:srgbClr val="FFFFFF"/>
                </a:solidFill>
                <a:latin typeface="Calibri"/>
                <a:cs typeface="Calibri"/>
              </a:rPr>
              <a:t>confusion matrix</a:t>
            </a:r>
            <a:br>
              <a:rPr lang="en-GB" sz="2000" b="1">
                <a:latin typeface="Calibri"/>
                <a:cs typeface="Calibri"/>
              </a:rPr>
            </a:br>
            <a:r>
              <a:rPr lang="en-GB" sz="2000" b="1">
                <a:solidFill>
                  <a:srgbClr val="FFFFFF"/>
                </a:solidFill>
                <a:latin typeface="Calibri"/>
                <a:cs typeface="Calibri"/>
              </a:rPr>
              <a:t>2)Roc curve</a:t>
            </a:r>
            <a:endParaRPr lang="en-GB" sz="2000" b="1">
              <a:solidFill>
                <a:srgbClr val="FFFFFF"/>
              </a:solidFill>
            </a:endParaRPr>
          </a:p>
        </p:txBody>
      </p:sp>
    </p:spTree>
    <p:extLst>
      <p:ext uri="{BB962C8B-B14F-4D97-AF65-F5344CB8AC3E}">
        <p14:creationId xmlns:p14="http://schemas.microsoft.com/office/powerpoint/2010/main" val="10221403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93EE909-A725-B351-3F2F-720C3A825E7F}"/>
              </a:ext>
            </a:extLst>
          </p:cNvPr>
          <p:cNvSpPr>
            <a:spLocks noGrp="1"/>
          </p:cNvSpPr>
          <p:nvPr>
            <p:ph type="title"/>
          </p:nvPr>
        </p:nvSpPr>
        <p:spPr>
          <a:xfrm>
            <a:off x="609906" y="702156"/>
            <a:ext cx="3568661" cy="1188720"/>
          </a:xfrm>
        </p:spPr>
        <p:txBody>
          <a:bodyPr>
            <a:normAutofit/>
          </a:bodyPr>
          <a:lstStyle/>
          <a:p>
            <a:pPr algn="ctr"/>
            <a:r>
              <a:rPr lang="en-GB" sz="3200" b="1" dirty="0">
                <a:latin typeface="Franklin Gothic"/>
              </a:rPr>
              <a:t>AUROC AND GINI COEFFICIENT</a:t>
            </a:r>
            <a:endParaRPr lang="en-US" sz="3200" b="1" dirty="0">
              <a:latin typeface="Franklin Gothic"/>
            </a:endParaRPr>
          </a:p>
        </p:txBody>
      </p:sp>
      <p:sp>
        <p:nvSpPr>
          <p:cNvPr id="40" name="Rectangle 39">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69266C2-ED3A-2A50-EC02-7F9ABB111016}"/>
              </a:ext>
            </a:extLst>
          </p:cNvPr>
          <p:cNvSpPr>
            <a:spLocks noGrp="1"/>
          </p:cNvSpPr>
          <p:nvPr>
            <p:ph idx="1"/>
          </p:nvPr>
        </p:nvSpPr>
        <p:spPr>
          <a:xfrm>
            <a:off x="609906" y="2340864"/>
            <a:ext cx="3568661" cy="3634486"/>
          </a:xfrm>
        </p:spPr>
        <p:txBody>
          <a:bodyPr vert="horz" lIns="91440" tIns="45720" rIns="91440" bIns="45720" rtlCol="0" anchor="ctr">
            <a:noAutofit/>
          </a:bodyPr>
          <a:lstStyle/>
          <a:p>
            <a:pPr marL="305435" indent="-305435">
              <a:lnSpc>
                <a:spcPct val="100000"/>
              </a:lnSpc>
            </a:pPr>
            <a:r>
              <a:rPr lang="en-GB" sz="1400" b="1" dirty="0">
                <a:latin typeface="Calibri"/>
                <a:ea typeface="+mn-lt"/>
                <a:cs typeface="+mn-lt"/>
              </a:rPr>
              <a:t>The area under the receiver operating characteristic (AUROC) is a performance metric that you can use to evaluate classification models.</a:t>
            </a:r>
          </a:p>
          <a:p>
            <a:pPr marL="305435" indent="-305435">
              <a:lnSpc>
                <a:spcPct val="100000"/>
              </a:lnSpc>
            </a:pPr>
            <a:r>
              <a:rPr lang="en-GB" sz="1400" b="1" dirty="0">
                <a:latin typeface="Calibri"/>
                <a:ea typeface="+mn-lt"/>
                <a:cs typeface="+mn-lt"/>
              </a:rPr>
              <a:t>The AUROC is calculated as the area under the ROC curve. A ROC curve shows the trade-off between true positive rate (TPR) and false positive rate (FPR) across different decision thresholds. For a review of TPRs, FPRs, and decision thresholds</a:t>
            </a:r>
          </a:p>
          <a:p>
            <a:pPr marL="305435" indent="-305435">
              <a:lnSpc>
                <a:spcPct val="100000"/>
              </a:lnSpc>
            </a:pPr>
            <a:r>
              <a:rPr lang="en-GB" sz="1400" b="1" dirty="0">
                <a:latin typeface="Calibri"/>
                <a:ea typeface="+mn-lt"/>
                <a:cs typeface="+mn-lt"/>
              </a:rPr>
              <a:t>The x-axis of a ROC curve is the false positive rate, and the y-axis of a ROC curve is the true positive rate.</a:t>
            </a:r>
          </a:p>
          <a:p>
            <a:pPr marL="305435" indent="-305435">
              <a:lnSpc>
                <a:spcPct val="100000"/>
              </a:lnSpc>
            </a:pPr>
            <a:r>
              <a:rPr lang="en-GB" sz="1400" b="1" dirty="0">
                <a:latin typeface="Calibri"/>
                <a:ea typeface="+mn-lt"/>
                <a:cs typeface="+mn-lt"/>
              </a:rPr>
              <a:t> Gini COEFFICIENT = (AUROC x 2) -1</a:t>
            </a:r>
            <a:endParaRPr lang="en-GB" sz="1400" b="1">
              <a:latin typeface="Calibri"/>
              <a:cs typeface="Calibri"/>
            </a:endParaRPr>
          </a:p>
        </p:txBody>
      </p:sp>
      <p:pic>
        <p:nvPicPr>
          <p:cNvPr id="4" name="Picture 4" descr="Chart&#10;&#10;Description automatically generated">
            <a:extLst>
              <a:ext uri="{FF2B5EF4-FFF2-40B4-BE49-F238E27FC236}">
                <a16:creationId xmlns:a16="http://schemas.microsoft.com/office/drawing/2014/main" id="{B6187B07-1657-0BD2-DCBF-35B1A0F58D0C}"/>
              </a:ext>
            </a:extLst>
          </p:cNvPr>
          <p:cNvPicPr>
            <a:picLocks noChangeAspect="1"/>
          </p:cNvPicPr>
          <p:nvPr/>
        </p:nvPicPr>
        <p:blipFill rotWithShape="1">
          <a:blip r:embed="rId2"/>
          <a:srcRect t="10674"/>
          <a:stretch/>
        </p:blipFill>
        <p:spPr>
          <a:xfrm>
            <a:off x="4451095" y="249770"/>
            <a:ext cx="7537705" cy="63483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83221104"/>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panose="020B0502020104020203"/>
              <a:ea typeface="+mn-ea"/>
              <a:cs typeface="+mn-cs"/>
            </a:endParaRPr>
          </a:p>
        </p:txBody>
      </p:sp>
      <p:pic>
        <p:nvPicPr>
          <p:cNvPr id="20" name="Picture 19" descr="Graph">
            <a:extLst>
              <a:ext uri="{FF2B5EF4-FFF2-40B4-BE49-F238E27FC236}">
                <a16:creationId xmlns:a16="http://schemas.microsoft.com/office/drawing/2014/main" id="{3EF9BA4C-598D-52CE-FFFF-9FDFC72918D7}"/>
              </a:ext>
            </a:extLst>
          </p:cNvPr>
          <p:cNvPicPr>
            <a:picLocks noChangeAspect="1"/>
          </p:cNvPicPr>
          <p:nvPr/>
        </p:nvPicPr>
        <p:blipFill rotWithShape="1">
          <a:blip r:embed="rId2">
            <a:alphaModFix amt="40000"/>
          </a:blip>
          <a:srcRect t="3676" b="6324"/>
          <a:stretch/>
        </p:blipFill>
        <p:spPr>
          <a:xfrm>
            <a:off x="20" y="10"/>
            <a:ext cx="12191980" cy="6857990"/>
          </a:xfrm>
          <a:prstGeom prst="rect">
            <a:avLst/>
          </a:prstGeom>
        </p:spPr>
      </p:pic>
      <p:sp>
        <p:nvSpPr>
          <p:cNvPr id="2" name="Title 1">
            <a:extLst>
              <a:ext uri="{FF2B5EF4-FFF2-40B4-BE49-F238E27FC236}">
                <a16:creationId xmlns:a16="http://schemas.microsoft.com/office/drawing/2014/main" id="{F1BBCB9B-FBD3-545E-1E45-D3AFA77506DC}"/>
              </a:ext>
            </a:extLst>
          </p:cNvPr>
          <p:cNvSpPr>
            <a:spLocks noGrp="1"/>
          </p:cNvSpPr>
          <p:nvPr>
            <p:ph type="title"/>
          </p:nvPr>
        </p:nvSpPr>
        <p:spPr>
          <a:xfrm>
            <a:off x="1023870" y="702156"/>
            <a:ext cx="10144260" cy="1013800"/>
          </a:xfrm>
        </p:spPr>
        <p:txBody>
          <a:bodyPr vert="horz" lIns="91440" tIns="45720" rIns="91440" bIns="45720" rtlCol="0" anchor="b">
            <a:normAutofit/>
          </a:bodyPr>
          <a:lstStyle/>
          <a:p>
            <a:pPr algn="ctr"/>
            <a:r>
              <a:rPr lang="en-US" sz="3600" b="1" kern="1200" cap="all" dirty="0">
                <a:solidFill>
                  <a:schemeClr val="tx1"/>
                </a:solidFill>
                <a:latin typeface="+mj-lt"/>
                <a:ea typeface="+mj-ea"/>
                <a:cs typeface="+mj-cs"/>
              </a:rPr>
              <a:t>PR CURVE</a:t>
            </a:r>
            <a:endParaRPr lang="en-US" dirty="0"/>
          </a:p>
        </p:txBody>
      </p:sp>
      <p:sp>
        <p:nvSpPr>
          <p:cNvPr id="5" name="TextBox 4">
            <a:extLst>
              <a:ext uri="{FF2B5EF4-FFF2-40B4-BE49-F238E27FC236}">
                <a16:creationId xmlns:a16="http://schemas.microsoft.com/office/drawing/2014/main" id="{CF1CFD17-A8C1-0A46-8941-7E1A9690C837}"/>
              </a:ext>
            </a:extLst>
          </p:cNvPr>
          <p:cNvSpPr txBox="1"/>
          <p:nvPr/>
        </p:nvSpPr>
        <p:spPr>
          <a:xfrm>
            <a:off x="965199" y="2180496"/>
            <a:ext cx="10261602" cy="367830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marR="0" lvl="0" indent="-285750" algn="l" defTabSz="457200" rtl="0" eaLnBrk="1" fontAlgn="auto" latinLnBrk="0" hangingPunct="1">
              <a:lnSpc>
                <a:spcPct val="90000"/>
              </a:lnSpc>
              <a:spcBef>
                <a:spcPct val="20000"/>
              </a:spcBef>
              <a:spcAft>
                <a:spcPts val="600"/>
              </a:spcAft>
              <a:buClr>
                <a:srgbClr val="ED8428"/>
              </a:buClr>
              <a:buSzPct val="92000"/>
              <a:buFont typeface="Wingdings 2" panose="05020102010507070707" pitchFamily="18" charset="2"/>
              <a:buChar char=""/>
              <a:tabLst/>
              <a:defRPr/>
            </a:pPr>
            <a:r>
              <a:rPr kumimoji="0" lang="en-US" sz="1500" b="0" i="0" u="none" strike="noStrike" kern="1200" cap="none" spc="0" normalizeH="0" baseline="0" noProof="0">
                <a:ln>
                  <a:noFill/>
                </a:ln>
                <a:solidFill>
                  <a:prstClr val="white">
                    <a:lumMod val="75000"/>
                    <a:lumOff val="25000"/>
                  </a:prstClr>
                </a:solidFill>
                <a:effectLst/>
                <a:uLnTx/>
                <a:uFillTx/>
                <a:latin typeface="Avenir Next LT Pro" panose="020B0502020104020203"/>
                <a:ea typeface="+mn-ea"/>
                <a:cs typeface="+mn-cs"/>
              </a:rPr>
              <a:t>The precision-recall curve shows the trade off between precision and recall for different threshold. A high area under the curve represents both high recall and high precision, where high precision relates to a low false positive rate, and high recall relates to a low false negative rate. High scores for both show that the classifier is returning accurate results (high precision), as well as returning a majority of all positive results (high recall).</a:t>
            </a:r>
          </a:p>
          <a:p>
            <a:pPr marL="285750" marR="0" lvl="0" indent="-285750" algn="l" defTabSz="457200" rtl="0" eaLnBrk="1" fontAlgn="auto" latinLnBrk="0" hangingPunct="1">
              <a:lnSpc>
                <a:spcPct val="90000"/>
              </a:lnSpc>
              <a:spcBef>
                <a:spcPct val="20000"/>
              </a:spcBef>
              <a:spcAft>
                <a:spcPts val="600"/>
              </a:spcAft>
              <a:buClr>
                <a:srgbClr val="ED8428"/>
              </a:buClr>
              <a:buSzPct val="92000"/>
              <a:buFont typeface="Wingdings 2" panose="05020102010507070707" pitchFamily="18" charset="2"/>
              <a:buChar char=""/>
              <a:tabLst/>
              <a:defRPr/>
            </a:pPr>
            <a:r>
              <a:rPr kumimoji="0" lang="en-US" sz="1500" b="0" i="0" u="none" strike="noStrike" kern="1200" cap="none" spc="0" normalizeH="0" baseline="0" noProof="0">
                <a:ln>
                  <a:noFill/>
                </a:ln>
                <a:solidFill>
                  <a:prstClr val="white">
                    <a:lumMod val="75000"/>
                    <a:lumOff val="25000"/>
                  </a:prstClr>
                </a:solidFill>
                <a:effectLst/>
                <a:uLnTx/>
                <a:uFillTx/>
                <a:latin typeface="Avenir Next LT Pro" panose="020B0502020104020203"/>
                <a:ea typeface="+mn-ea"/>
                <a:cs typeface="+mn-cs"/>
              </a:rPr>
              <a:t>Precision (P) is defined as the number of true positives (Tp) over the number of true positives plus the number of false positives (Fp).</a:t>
            </a:r>
          </a:p>
          <a:p>
            <a:pPr marL="285750" marR="0" lvl="0" indent="-285750" algn="l" defTabSz="457200" rtl="0" eaLnBrk="1" fontAlgn="auto" latinLnBrk="0" hangingPunct="1">
              <a:lnSpc>
                <a:spcPct val="90000"/>
              </a:lnSpc>
              <a:spcBef>
                <a:spcPct val="20000"/>
              </a:spcBef>
              <a:spcAft>
                <a:spcPts val="600"/>
              </a:spcAft>
              <a:buClr>
                <a:srgbClr val="ED8428"/>
              </a:buClr>
              <a:buSzPct val="92000"/>
              <a:buFont typeface="Wingdings 2" panose="05020102010507070707" pitchFamily="18" charset="2"/>
              <a:buChar char=""/>
              <a:tabLst/>
              <a:defRPr/>
            </a:pPr>
            <a:r>
              <a:rPr kumimoji="0" lang="en-US" sz="1500" b="0" i="0" u="none" strike="noStrike" kern="1200" cap="none" spc="0" normalizeH="0" baseline="0" noProof="0">
                <a:ln>
                  <a:noFill/>
                </a:ln>
                <a:solidFill>
                  <a:prstClr val="white">
                    <a:lumMod val="75000"/>
                    <a:lumOff val="25000"/>
                  </a:prstClr>
                </a:solidFill>
                <a:effectLst/>
                <a:uLnTx/>
                <a:uFillTx/>
                <a:latin typeface="Avenir Next LT Pro" panose="020B0502020104020203"/>
                <a:ea typeface="+mn-ea"/>
                <a:cs typeface="+mn-cs"/>
              </a:rPr>
              <a:t>P=Tp/(Tp+Fp)</a:t>
            </a:r>
          </a:p>
          <a:p>
            <a:pPr marL="285750" marR="0" lvl="0" indent="-285750" algn="l" defTabSz="457200" rtl="0" eaLnBrk="1" fontAlgn="auto" latinLnBrk="0" hangingPunct="1">
              <a:lnSpc>
                <a:spcPct val="90000"/>
              </a:lnSpc>
              <a:spcBef>
                <a:spcPct val="20000"/>
              </a:spcBef>
              <a:spcAft>
                <a:spcPts val="600"/>
              </a:spcAft>
              <a:buClr>
                <a:srgbClr val="ED8428"/>
              </a:buClr>
              <a:buSzPct val="92000"/>
              <a:buFont typeface="Wingdings 2" panose="05020102010507070707" pitchFamily="18" charset="2"/>
              <a:buChar char=""/>
              <a:tabLst/>
              <a:defRPr/>
            </a:pPr>
            <a:r>
              <a:rPr kumimoji="0" lang="en-US" sz="1500" b="0" i="0" u="none" strike="noStrike" kern="1200" cap="none" spc="0" normalizeH="0" baseline="0" noProof="0">
                <a:ln>
                  <a:noFill/>
                </a:ln>
                <a:solidFill>
                  <a:prstClr val="white">
                    <a:lumMod val="75000"/>
                    <a:lumOff val="25000"/>
                  </a:prstClr>
                </a:solidFill>
                <a:effectLst/>
                <a:uLnTx/>
                <a:uFillTx/>
                <a:latin typeface="Avenir Next LT Pro" panose="020B0502020104020203"/>
                <a:ea typeface="+mn-ea"/>
                <a:cs typeface="+mn-cs"/>
              </a:rPr>
              <a:t>Recall (R) is defined as the number of true positives (Tp) over the number of true positives plus the number of false negatives (Fn).</a:t>
            </a:r>
          </a:p>
          <a:p>
            <a:pPr marL="285750" marR="0" lvl="0" indent="-285750" algn="l" defTabSz="457200" rtl="0" eaLnBrk="1" fontAlgn="auto" latinLnBrk="0" hangingPunct="1">
              <a:lnSpc>
                <a:spcPct val="90000"/>
              </a:lnSpc>
              <a:spcBef>
                <a:spcPct val="20000"/>
              </a:spcBef>
              <a:spcAft>
                <a:spcPts val="600"/>
              </a:spcAft>
              <a:buClr>
                <a:srgbClr val="ED8428"/>
              </a:buClr>
              <a:buSzPct val="92000"/>
              <a:buFont typeface="Wingdings 2" panose="05020102010507070707" pitchFamily="18" charset="2"/>
              <a:buChar char=""/>
              <a:tabLst/>
              <a:defRPr/>
            </a:pPr>
            <a:r>
              <a:rPr kumimoji="0" lang="en-US" sz="1500" b="0" i="0" u="none" strike="noStrike" kern="1200" cap="none" spc="0" normalizeH="0" baseline="0" noProof="0">
                <a:ln>
                  <a:noFill/>
                </a:ln>
                <a:solidFill>
                  <a:prstClr val="white">
                    <a:lumMod val="75000"/>
                    <a:lumOff val="25000"/>
                  </a:prstClr>
                </a:solidFill>
                <a:effectLst/>
                <a:uLnTx/>
                <a:uFillTx/>
                <a:latin typeface="Avenir Next LT Pro" panose="020B0502020104020203"/>
                <a:ea typeface="+mn-ea"/>
                <a:cs typeface="+mn-cs"/>
              </a:rPr>
              <a:t>R=Tp/(Tp+Fn)</a:t>
            </a:r>
          </a:p>
          <a:p>
            <a:pPr marL="0" marR="0" lvl="0" indent="0" algn="l" defTabSz="457200" rtl="0" eaLnBrk="1" fontAlgn="auto" latinLnBrk="0" hangingPunct="1">
              <a:lnSpc>
                <a:spcPct val="90000"/>
              </a:lnSpc>
              <a:spcBef>
                <a:spcPct val="20000"/>
              </a:spcBef>
              <a:spcAft>
                <a:spcPts val="600"/>
              </a:spcAft>
              <a:buClr>
                <a:srgbClr val="ED8428"/>
              </a:buClr>
              <a:buSzPct val="92000"/>
              <a:buFontTx/>
              <a:buNone/>
              <a:tabLst/>
              <a:defRPr/>
            </a:pPr>
            <a:br>
              <a:rPr kumimoji="0" lang="en-US" sz="1500" b="0" i="0" u="none" strike="noStrike" kern="1200" cap="none" spc="0" normalizeH="0" baseline="0" noProof="0">
                <a:ln>
                  <a:noFill/>
                </a:ln>
                <a:solidFill>
                  <a:prstClr val="white">
                    <a:lumMod val="75000"/>
                    <a:lumOff val="25000"/>
                  </a:prstClr>
                </a:solidFill>
                <a:effectLst/>
                <a:uLnTx/>
                <a:uFillTx/>
                <a:latin typeface="Avenir Next LT Pro" panose="020B0502020104020203"/>
                <a:ea typeface="+mn-ea"/>
                <a:cs typeface="+mn-cs"/>
              </a:rPr>
            </a:br>
            <a:endParaRPr kumimoji="0" lang="en-US" sz="1500" b="0" i="0" u="none" strike="noStrike" kern="1200" cap="none" spc="0" normalizeH="0" baseline="0" noProof="0">
              <a:ln>
                <a:noFill/>
              </a:ln>
              <a:solidFill>
                <a:prstClr val="white">
                  <a:lumMod val="75000"/>
                  <a:lumOff val="25000"/>
                </a:prstClr>
              </a:solidFill>
              <a:effectLst/>
              <a:uLnTx/>
              <a:uFillTx/>
              <a:latin typeface="Avenir Next LT Pro" panose="020B0502020104020203"/>
              <a:ea typeface="+mn-ea"/>
              <a:cs typeface="+mn-cs"/>
            </a:endParaRPr>
          </a:p>
        </p:txBody>
      </p:sp>
    </p:spTree>
    <p:extLst>
      <p:ext uri="{BB962C8B-B14F-4D97-AF65-F5344CB8AC3E}">
        <p14:creationId xmlns:p14="http://schemas.microsoft.com/office/powerpoint/2010/main" val="1793472412"/>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4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4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4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4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62" name="Rectangle 49">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panose="020B0502020104020203"/>
              <a:ea typeface="+mn-ea"/>
              <a:cs typeface="+mn-cs"/>
            </a:endParaRPr>
          </a:p>
        </p:txBody>
      </p:sp>
      <p:grpSp>
        <p:nvGrpSpPr>
          <p:cNvPr id="63" name="Group 51">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53" name="Rectangle 52">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64" name="Rectangle 53">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2CC1FFCF-D9C2-954F-4C4C-332D5AE348E6}"/>
              </a:ext>
            </a:extLst>
          </p:cNvPr>
          <p:cNvSpPr>
            <a:spLocks noGrp="1"/>
          </p:cNvSpPr>
          <p:nvPr>
            <p:ph type="title"/>
          </p:nvPr>
        </p:nvSpPr>
        <p:spPr>
          <a:xfrm>
            <a:off x="584200" y="762001"/>
            <a:ext cx="3496733" cy="3488967"/>
          </a:xfrm>
        </p:spPr>
        <p:txBody>
          <a:bodyPr vert="horz" lIns="91440" tIns="45720" rIns="91440" bIns="45720" rtlCol="0" anchor="b">
            <a:normAutofit/>
          </a:bodyPr>
          <a:lstStyle/>
          <a:p>
            <a:r>
              <a:rPr lang="en-US" sz="3600" b="1" err="1">
                <a:solidFill>
                  <a:srgbClr val="FFFFFF"/>
                </a:solidFill>
                <a:latin typeface="Franklin Gothic"/>
              </a:rPr>
              <a:t>plotTING</a:t>
            </a:r>
            <a:r>
              <a:rPr lang="en-US" sz="3600" b="1">
                <a:solidFill>
                  <a:srgbClr val="FFFFFF"/>
                </a:solidFill>
                <a:latin typeface="Franklin Gothic"/>
              </a:rPr>
              <a:t> the no skill precision-recall curve</a:t>
            </a:r>
          </a:p>
        </p:txBody>
      </p:sp>
      <p:pic>
        <p:nvPicPr>
          <p:cNvPr id="3" name="Picture 5" descr="Graphical user interface, text, application, email&#10;&#10;Description automatically generated">
            <a:extLst>
              <a:ext uri="{FF2B5EF4-FFF2-40B4-BE49-F238E27FC236}">
                <a16:creationId xmlns:a16="http://schemas.microsoft.com/office/drawing/2014/main" id="{1BD7A5D4-F657-2C3D-1AD9-DEDEC25A2528}"/>
              </a:ext>
            </a:extLst>
          </p:cNvPr>
          <p:cNvPicPr>
            <a:picLocks noChangeAspect="1"/>
          </p:cNvPicPr>
          <p:nvPr/>
        </p:nvPicPr>
        <p:blipFill rotWithShape="1">
          <a:blip r:embed="rId2"/>
          <a:srcRect l="17693" t="29138" r="12713" b="9324"/>
          <a:stretch/>
        </p:blipFill>
        <p:spPr>
          <a:xfrm>
            <a:off x="4341720" y="761102"/>
            <a:ext cx="6764864" cy="387275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070293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3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panose="020B0502020104020203"/>
              <a:ea typeface="+mn-ea"/>
              <a:cs typeface="+mn-cs"/>
            </a:endParaRPr>
          </a:p>
        </p:txBody>
      </p:sp>
      <p:pic>
        <p:nvPicPr>
          <p:cNvPr id="5" name="Picture 4" descr="Stock exchange numbers">
            <a:extLst>
              <a:ext uri="{FF2B5EF4-FFF2-40B4-BE49-F238E27FC236}">
                <a16:creationId xmlns:a16="http://schemas.microsoft.com/office/drawing/2014/main" id="{021E4FB6-EE6F-DD0C-0BD1-9BD580B87B8D}"/>
              </a:ext>
            </a:extLst>
          </p:cNvPr>
          <p:cNvPicPr>
            <a:picLocks noChangeAspect="1"/>
          </p:cNvPicPr>
          <p:nvPr/>
        </p:nvPicPr>
        <p:blipFill rotWithShape="1">
          <a:blip r:embed="rId2">
            <a:alphaModFix amt="40000"/>
          </a:blip>
          <a:srcRect t="5188" b="10543"/>
          <a:stretch/>
        </p:blipFill>
        <p:spPr>
          <a:xfrm>
            <a:off x="20" y="10"/>
            <a:ext cx="12191980" cy="6857990"/>
          </a:xfrm>
          <a:prstGeom prst="rect">
            <a:avLst/>
          </a:prstGeom>
        </p:spPr>
      </p:pic>
      <p:sp>
        <p:nvSpPr>
          <p:cNvPr id="2" name="Title 1">
            <a:extLst>
              <a:ext uri="{FF2B5EF4-FFF2-40B4-BE49-F238E27FC236}">
                <a16:creationId xmlns:a16="http://schemas.microsoft.com/office/drawing/2014/main" id="{3A99E63F-BD1C-EF50-EB56-E04CB153BFF5}"/>
              </a:ext>
            </a:extLst>
          </p:cNvPr>
          <p:cNvSpPr>
            <a:spLocks noGrp="1"/>
          </p:cNvSpPr>
          <p:nvPr>
            <p:ph type="title"/>
          </p:nvPr>
        </p:nvSpPr>
        <p:spPr>
          <a:xfrm>
            <a:off x="977107" y="-3507"/>
            <a:ext cx="10225530" cy="1475013"/>
          </a:xfrm>
        </p:spPr>
        <p:txBody>
          <a:bodyPr vert="horz" lIns="91440" tIns="45720" rIns="91440" bIns="45720" rtlCol="0" anchor="b">
            <a:normAutofit/>
          </a:bodyPr>
          <a:lstStyle/>
          <a:p>
            <a:pPr algn="ctr"/>
            <a:r>
              <a:rPr lang="en-US" sz="4000" b="1" dirty="0">
                <a:solidFill>
                  <a:schemeClr val="tx1"/>
                </a:solidFill>
                <a:latin typeface="Franklin Gothic"/>
              </a:rPr>
              <a:t>Summary Table</a:t>
            </a:r>
            <a:endParaRPr lang="en-US" dirty="0"/>
          </a:p>
        </p:txBody>
      </p:sp>
      <p:sp>
        <p:nvSpPr>
          <p:cNvPr id="6" name="Title 1">
            <a:extLst>
              <a:ext uri="{FF2B5EF4-FFF2-40B4-BE49-F238E27FC236}">
                <a16:creationId xmlns:a16="http://schemas.microsoft.com/office/drawing/2014/main" id="{0ECB8B88-9E38-EAEF-6FE0-4BA5B7C6A180}"/>
              </a:ext>
            </a:extLst>
          </p:cNvPr>
          <p:cNvSpPr txBox="1">
            <a:spLocks/>
          </p:cNvSpPr>
          <p:nvPr/>
        </p:nvSpPr>
        <p:spPr>
          <a:xfrm>
            <a:off x="945723" y="3600957"/>
            <a:ext cx="6213124" cy="1471043"/>
          </a:xfrm>
          <a:prstGeom prst="rect">
            <a:avLst/>
          </a:prstGeom>
        </p:spPr>
        <p:txBody>
          <a:bodyPr vert="horz" lIns="91440" tIns="45720" rIns="91440" bIns="45720" rtlCol="0" anchor="b">
            <a:normAutofit fontScale="62500" lnSpcReduction="20000"/>
          </a:bodyPr>
          <a:lstStyle>
            <a:lvl1pPr algn="l" defTabSz="457200" rtl="0" eaLnBrk="1" latinLnBrk="0" hangingPunct="1">
              <a:lnSpc>
                <a:spcPct val="90000"/>
              </a:lnSpc>
              <a:spcBef>
                <a:spcPct val="0"/>
              </a:spcBef>
              <a:buNone/>
              <a:defRPr sz="27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71500" marR="0" lvl="0" indent="-571500" algn="l" defTabSz="457200" rtl="0" eaLnBrk="1" fontAlgn="auto" latinLnBrk="0" hangingPunct="1">
              <a:lnSpc>
                <a:spcPct val="90000"/>
              </a:lnSpc>
              <a:spcBef>
                <a:spcPct val="0"/>
              </a:spcBef>
              <a:spcAft>
                <a:spcPts val="0"/>
              </a:spcAft>
              <a:buClrTx/>
              <a:buSzTx/>
              <a:buFont typeface="Arial"/>
              <a:buChar char="•"/>
              <a:tabLst/>
              <a:defRPr/>
            </a:pPr>
            <a:r>
              <a:rPr kumimoji="0" lang="en-US" sz="4000" b="1" i="0" u="none" strike="noStrike" kern="1200" cap="all" spc="0" normalizeH="0" baseline="0" noProof="0">
                <a:ln>
                  <a:noFill/>
                </a:ln>
                <a:solidFill>
                  <a:prstClr val="white">
                    <a:lumMod val="75000"/>
                    <a:lumOff val="25000"/>
                  </a:prstClr>
                </a:solidFill>
                <a:effectLst/>
                <a:uLnTx/>
                <a:uFillTx/>
                <a:latin typeface="Calibri"/>
                <a:ea typeface="+mj-lt"/>
                <a:cs typeface="+mj-lt"/>
              </a:rPr>
              <a:t>And its values are the values from the '</a:t>
            </a:r>
            <a:r>
              <a:rPr kumimoji="0" lang="en-US" sz="4000" b="1" i="0" u="none" strike="noStrike" kern="1200" cap="all" spc="0" normalizeH="0" baseline="0" noProof="0" err="1">
                <a:ln>
                  <a:noFill/>
                </a:ln>
                <a:solidFill>
                  <a:prstClr val="white">
                    <a:lumMod val="75000"/>
                    <a:lumOff val="25000"/>
                  </a:prstClr>
                </a:solidFill>
                <a:effectLst/>
                <a:uLnTx/>
                <a:uFillTx/>
                <a:latin typeface="Calibri"/>
                <a:ea typeface="+mj-lt"/>
                <a:cs typeface="+mj-lt"/>
              </a:rPr>
              <a:t>reference_categories</a:t>
            </a:r>
            <a:r>
              <a:rPr kumimoji="0" lang="en-US" sz="4000" b="1" i="0" u="none" strike="noStrike" kern="1200" cap="all" spc="0" normalizeH="0" baseline="0" noProof="0">
                <a:ln>
                  <a:noFill/>
                </a:ln>
                <a:solidFill>
                  <a:prstClr val="white">
                    <a:lumMod val="75000"/>
                    <a:lumOff val="25000"/>
                  </a:prstClr>
                </a:solidFill>
                <a:effectLst/>
                <a:uLnTx/>
                <a:uFillTx/>
                <a:latin typeface="Calibri"/>
                <a:ea typeface="+mj-lt"/>
                <a:cs typeface="+mj-lt"/>
              </a:rPr>
              <a:t>' list along with corresponding coefficients in another column</a:t>
            </a:r>
            <a:endParaRPr kumimoji="0" lang="en-US" sz="2700" b="1" i="0" u="none" strike="noStrike" kern="1200" cap="all" spc="0" normalizeH="0" baseline="0" noProof="0">
              <a:ln>
                <a:noFill/>
              </a:ln>
              <a:solidFill>
                <a:prstClr val="white">
                  <a:lumMod val="75000"/>
                  <a:lumOff val="25000"/>
                </a:prstClr>
              </a:solidFill>
              <a:effectLst/>
              <a:uLnTx/>
              <a:uFillTx/>
              <a:latin typeface="Calibri"/>
              <a:ea typeface="+mj-ea"/>
              <a:cs typeface="Calibri"/>
            </a:endParaRPr>
          </a:p>
        </p:txBody>
      </p:sp>
      <p:pic>
        <p:nvPicPr>
          <p:cNvPr id="7" name="Picture 7" descr="Graphical user interface, text&#10;&#10;Description automatically generated">
            <a:extLst>
              <a:ext uri="{FF2B5EF4-FFF2-40B4-BE49-F238E27FC236}">
                <a16:creationId xmlns:a16="http://schemas.microsoft.com/office/drawing/2014/main" id="{4F3EEFB6-9046-2E31-7BD1-9FF266E458EE}"/>
              </a:ext>
            </a:extLst>
          </p:cNvPr>
          <p:cNvPicPr>
            <a:picLocks noChangeAspect="1"/>
          </p:cNvPicPr>
          <p:nvPr/>
        </p:nvPicPr>
        <p:blipFill rotWithShape="1">
          <a:blip r:embed="rId3"/>
          <a:srcRect l="23373" t="25914" r="44030" b="8638"/>
          <a:stretch/>
        </p:blipFill>
        <p:spPr>
          <a:xfrm>
            <a:off x="7168534" y="1526383"/>
            <a:ext cx="4566317" cy="500532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itle 1">
            <a:extLst>
              <a:ext uri="{FF2B5EF4-FFF2-40B4-BE49-F238E27FC236}">
                <a16:creationId xmlns:a16="http://schemas.microsoft.com/office/drawing/2014/main" id="{A2C04F0F-657A-4FB4-4A0C-00095D35E249}"/>
              </a:ext>
            </a:extLst>
          </p:cNvPr>
          <p:cNvSpPr txBox="1">
            <a:spLocks/>
          </p:cNvSpPr>
          <p:nvPr/>
        </p:nvSpPr>
        <p:spPr>
          <a:xfrm>
            <a:off x="972081" y="2721966"/>
            <a:ext cx="6022625" cy="1224981"/>
          </a:xfrm>
          <a:prstGeom prst="rect">
            <a:avLst/>
          </a:prstGeom>
        </p:spPr>
        <p:txBody>
          <a:bodyPr vert="horz" lIns="91440" tIns="45720" rIns="91440" bIns="45720" rtlCol="0" anchor="b">
            <a:normAutofit fontScale="62500" lnSpcReduction="20000"/>
          </a:bodyPr>
          <a:lstStyle>
            <a:lvl1pPr algn="l" defTabSz="457200" rtl="0" eaLnBrk="1" latinLnBrk="0" hangingPunct="1">
              <a:lnSpc>
                <a:spcPct val="90000"/>
              </a:lnSpc>
              <a:spcBef>
                <a:spcPct val="0"/>
              </a:spcBef>
              <a:buNone/>
              <a:defRPr sz="27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71500" marR="0" lvl="0" indent="-571500" algn="l" defTabSz="4572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4000" b="1" i="0" u="none" strike="noStrike" kern="1200" cap="all" spc="0" normalizeH="0" baseline="0" noProof="0">
                <a:ln>
                  <a:noFill/>
                </a:ln>
                <a:solidFill>
                  <a:prstClr val="white">
                    <a:lumMod val="75000"/>
                    <a:lumOff val="25000"/>
                  </a:prstClr>
                </a:solidFill>
                <a:effectLst/>
                <a:uLnTx/>
                <a:uFillTx/>
                <a:latin typeface="Calibri"/>
                <a:ea typeface="+mj-lt"/>
                <a:cs typeface="+mj-lt"/>
              </a:rPr>
              <a:t>Printing the summary table followed by </a:t>
            </a:r>
            <a:r>
              <a:rPr kumimoji="0" lang="en-US" sz="4000" b="1" i="0" u="none" strike="noStrike" kern="1200" cap="all" spc="0" normalizeH="0" baseline="0" noProof="0">
                <a:ln>
                  <a:noFill/>
                </a:ln>
                <a:solidFill>
                  <a:prstClr val="white">
                    <a:lumMod val="75000"/>
                    <a:lumOff val="25000"/>
                  </a:prstClr>
                </a:solidFill>
                <a:effectLst/>
                <a:uLnTx/>
                <a:uFillTx/>
                <a:latin typeface="Calibri"/>
                <a:ea typeface="+mj-lt"/>
                <a:cs typeface="Calibri"/>
              </a:rPr>
              <a:t>CREATING A NEW DATAFRAME WITH ONE COLUMN</a:t>
            </a:r>
            <a:endParaRPr kumimoji="0" lang="en-US" sz="4000" b="0" i="0" u="none" strike="noStrike" kern="1200" cap="all" spc="0" normalizeH="0" baseline="0" noProof="0">
              <a:ln>
                <a:noFill/>
              </a:ln>
              <a:solidFill>
                <a:prstClr val="white">
                  <a:lumMod val="75000"/>
                  <a:lumOff val="25000"/>
                </a:prstClr>
              </a:solidFill>
              <a:effectLst/>
              <a:uLnTx/>
              <a:uFillTx/>
              <a:latin typeface="Avenir Next LT Pro" panose="020B0502020104020203"/>
              <a:ea typeface="+mj-lt"/>
              <a:cs typeface="+mj-lt"/>
            </a:endParaRPr>
          </a:p>
          <a:p>
            <a:pPr marL="571500" marR="0" lvl="0" indent="-571500" algn="l" defTabSz="4572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4000" b="1" i="0" u="none" strike="noStrike" kern="1200" cap="all" spc="0" normalizeH="0" baseline="0" noProof="0">
              <a:ln>
                <a:noFill/>
              </a:ln>
              <a:solidFill>
                <a:prstClr val="white">
                  <a:lumMod val="75000"/>
                  <a:lumOff val="25000"/>
                </a:prstClr>
              </a:solidFill>
              <a:effectLst/>
              <a:uLnTx/>
              <a:uFillTx/>
              <a:latin typeface="Calibri"/>
              <a:ea typeface="+mj-ea"/>
              <a:cs typeface="Calibri"/>
            </a:endParaRPr>
          </a:p>
        </p:txBody>
      </p:sp>
    </p:spTree>
    <p:extLst>
      <p:ext uri="{BB962C8B-B14F-4D97-AF65-F5344CB8AC3E}">
        <p14:creationId xmlns:p14="http://schemas.microsoft.com/office/powerpoint/2010/main" val="4229199648"/>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panose="020B0502020104020203"/>
              <a:ea typeface="+mn-ea"/>
              <a:cs typeface="+mn-cs"/>
            </a:endParaRPr>
          </a:p>
        </p:txBody>
      </p:sp>
      <p:sp>
        <p:nvSpPr>
          <p:cNvPr id="2" name="Title 1">
            <a:extLst>
              <a:ext uri="{FF2B5EF4-FFF2-40B4-BE49-F238E27FC236}">
                <a16:creationId xmlns:a16="http://schemas.microsoft.com/office/drawing/2014/main" id="{D87AD919-B38A-6680-CDA7-FBAEC035B2C9}"/>
              </a:ext>
            </a:extLst>
          </p:cNvPr>
          <p:cNvSpPr>
            <a:spLocks noGrp="1"/>
          </p:cNvSpPr>
          <p:nvPr>
            <p:ph type="title"/>
          </p:nvPr>
        </p:nvSpPr>
        <p:spPr>
          <a:xfrm>
            <a:off x="581192" y="1124999"/>
            <a:ext cx="4076149" cy="4608003"/>
          </a:xfrm>
        </p:spPr>
        <p:txBody>
          <a:bodyPr anchor="ctr">
            <a:normAutofit/>
          </a:bodyPr>
          <a:lstStyle/>
          <a:p>
            <a:r>
              <a:rPr lang="en-GB" sz="4000" b="1" dirty="0">
                <a:solidFill>
                  <a:schemeClr val="accent1"/>
                </a:solidFill>
                <a:latin typeface="Franklin Gothic"/>
                <a:ea typeface="+mj-lt"/>
                <a:cs typeface="+mj-lt"/>
              </a:rPr>
              <a:t>concatenation of </a:t>
            </a:r>
            <a:r>
              <a:rPr lang="en-GB" sz="4000" b="1" dirty="0" err="1">
                <a:solidFill>
                  <a:schemeClr val="accent1"/>
                </a:solidFill>
                <a:latin typeface="Franklin Gothic"/>
                <a:ea typeface="+mj-lt"/>
                <a:cs typeface="+mj-lt"/>
              </a:rPr>
              <a:t>DataFrame</a:t>
            </a:r>
            <a:endParaRPr lang="en-US" sz="4000" b="1" dirty="0">
              <a:solidFill>
                <a:schemeClr val="accent1"/>
              </a:solidFill>
              <a:latin typeface="Franklin Gothic"/>
            </a:endParaRPr>
          </a:p>
        </p:txBody>
      </p:sp>
      <p:sp>
        <p:nvSpPr>
          <p:cNvPr id="19"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759A29E-A477-A295-405B-F2C62E969226}"/>
              </a:ext>
            </a:extLst>
          </p:cNvPr>
          <p:cNvSpPr>
            <a:spLocks noGrp="1"/>
          </p:cNvSpPr>
          <p:nvPr>
            <p:ph idx="1"/>
          </p:nvPr>
        </p:nvSpPr>
        <p:spPr>
          <a:xfrm>
            <a:off x="5117586" y="1124998"/>
            <a:ext cx="6502681" cy="4723021"/>
          </a:xfrm>
        </p:spPr>
        <p:txBody>
          <a:bodyPr>
            <a:normAutofit/>
          </a:bodyPr>
          <a:lstStyle/>
          <a:p>
            <a:pPr marL="305435" indent="-305435"/>
            <a:r>
              <a:rPr lang="en-GB" sz="2400" b="1">
                <a:latin typeface="Calibri"/>
                <a:ea typeface="+mn-lt"/>
                <a:cs typeface="+mn-lt"/>
              </a:rPr>
              <a:t>concatenation can be used to combine subsets of a </a:t>
            </a:r>
            <a:r>
              <a:rPr lang="en-GB" sz="2400" b="1" err="1">
                <a:latin typeface="Calibri"/>
                <a:ea typeface="+mn-lt"/>
                <a:cs typeface="+mn-lt"/>
              </a:rPr>
              <a:t>DataFrame</a:t>
            </a:r>
            <a:r>
              <a:rPr lang="en-GB" sz="2400" b="1">
                <a:latin typeface="Calibri"/>
                <a:ea typeface="+mn-lt"/>
                <a:cs typeface="+mn-lt"/>
              </a:rPr>
              <a:t>, or even data from different files.</a:t>
            </a:r>
          </a:p>
          <a:p>
            <a:pPr marL="305435" indent="-305435"/>
            <a:r>
              <a:rPr lang="en-GB" sz="2400" b="1" err="1">
                <a:latin typeface="Calibri"/>
                <a:cs typeface="Calibri"/>
              </a:rPr>
              <a:t>concat</a:t>
            </a:r>
            <a:r>
              <a:rPr lang="en-GB" sz="2400" b="1">
                <a:latin typeface="Calibri"/>
                <a:cs typeface="Calibri"/>
              </a:rPr>
              <a:t>()</a:t>
            </a:r>
            <a:r>
              <a:rPr lang="en-GB" sz="2400" b="1">
                <a:latin typeface="Calibri"/>
                <a:ea typeface="+mn-lt"/>
                <a:cs typeface="+mn-lt"/>
              </a:rPr>
              <a:t> function does all of the heavy lifting of performing concatenation operations along an axis while performing optional set logic of the indexes  on the other axes.</a:t>
            </a:r>
            <a:endParaRPr lang="en-GB" sz="2400" b="1">
              <a:latin typeface="Calibri"/>
              <a:cs typeface="Calibri"/>
            </a:endParaRPr>
          </a:p>
        </p:txBody>
      </p:sp>
    </p:spTree>
    <p:extLst>
      <p:ext uri="{BB962C8B-B14F-4D97-AF65-F5344CB8AC3E}">
        <p14:creationId xmlns:p14="http://schemas.microsoft.com/office/powerpoint/2010/main" val="153978362"/>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panose="020B0502020104020203"/>
              <a:ea typeface="+mn-ea"/>
              <a:cs typeface="+mn-cs"/>
            </a:endParaRPr>
          </a:p>
        </p:txBody>
      </p:sp>
      <p:sp>
        <p:nvSpPr>
          <p:cNvPr id="24" name="Rectangle 23">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E4E21A-D01A-915A-D802-A79E723F41B8}"/>
              </a:ext>
            </a:extLst>
          </p:cNvPr>
          <p:cNvSpPr>
            <a:spLocks noGrp="1"/>
          </p:cNvSpPr>
          <p:nvPr>
            <p:ph type="title"/>
          </p:nvPr>
        </p:nvSpPr>
        <p:spPr>
          <a:xfrm>
            <a:off x="672280" y="944752"/>
            <a:ext cx="3259016" cy="1462692"/>
          </a:xfrm>
        </p:spPr>
        <p:txBody>
          <a:bodyPr>
            <a:normAutofit/>
          </a:bodyPr>
          <a:lstStyle/>
          <a:p>
            <a:r>
              <a:rPr lang="en-GB" sz="2300">
                <a:solidFill>
                  <a:srgbClr val="FFFFFF"/>
                </a:solidFill>
                <a:latin typeface="Franklin Gothic"/>
                <a:ea typeface="+mj-lt"/>
                <a:cs typeface="+mj-lt"/>
              </a:rPr>
              <a:t>calculating the sum of the minimum and maximum coefficients of each category</a:t>
            </a:r>
            <a:endParaRPr lang="en-US" sz="2300">
              <a:solidFill>
                <a:srgbClr val="FFFFFF"/>
              </a:solidFill>
              <a:latin typeface="Franklin Gothic"/>
            </a:endParaRPr>
          </a:p>
        </p:txBody>
      </p:sp>
      <p:sp>
        <p:nvSpPr>
          <p:cNvPr id="26" name="Rectangle 25">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panose="020B0502020104020203"/>
              <a:ea typeface="+mn-ea"/>
              <a:cs typeface="+mn-cs"/>
            </a:endParaRPr>
          </a:p>
        </p:txBody>
      </p:sp>
      <p:sp>
        <p:nvSpPr>
          <p:cNvPr id="30" name="Rectangle 29">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C0C3982-97B0-9446-0A90-CFAB0B481594}"/>
              </a:ext>
            </a:extLst>
          </p:cNvPr>
          <p:cNvSpPr>
            <a:spLocks noGrp="1"/>
          </p:cNvSpPr>
          <p:nvPr>
            <p:ph idx="1"/>
          </p:nvPr>
        </p:nvSpPr>
        <p:spPr>
          <a:xfrm>
            <a:off x="671513" y="2536031"/>
            <a:ext cx="3123783" cy="3671936"/>
          </a:xfrm>
        </p:spPr>
        <p:txBody>
          <a:bodyPr anchor="t">
            <a:normAutofit/>
          </a:bodyPr>
          <a:lstStyle/>
          <a:p>
            <a:pPr marL="305435" indent="-305435">
              <a:lnSpc>
                <a:spcPct val="100000"/>
              </a:lnSpc>
            </a:pPr>
            <a:r>
              <a:rPr lang="en-GB" sz="1400">
                <a:solidFill>
                  <a:srgbClr val="FFFFFF"/>
                </a:solidFill>
              </a:rPr>
              <a:t>After concatenating the DataFrame and setting up the minimum and maximum threshold , we calculated the sum of minimum and maximum coefficients .</a:t>
            </a:r>
          </a:p>
          <a:p>
            <a:pPr marL="305435" indent="-305435">
              <a:lnSpc>
                <a:spcPct val="100000"/>
              </a:lnSpc>
            </a:pPr>
            <a:r>
              <a:rPr lang="en-GB" sz="1400">
                <a:solidFill>
                  <a:srgbClr val="FFFFFF"/>
                </a:solidFill>
                <a:ea typeface="+mn-lt"/>
                <a:cs typeface="+mn-lt"/>
              </a:rPr>
              <a:t>created a new columns that has the imputed calculated Score based on the multiplication of the coefficient by the ratio of the differences between maximum &amp; minimum score and maximum &amp; minimum sum of coefficients</a:t>
            </a:r>
            <a:endParaRPr lang="en-GB" sz="1400">
              <a:solidFill>
                <a:srgbClr val="FFFFFF"/>
              </a:solidFill>
            </a:endParaRPr>
          </a:p>
        </p:txBody>
      </p:sp>
      <p:pic>
        <p:nvPicPr>
          <p:cNvPr id="5" name="Picture 5" descr="Table&#10;&#10;Description automatically generated">
            <a:extLst>
              <a:ext uri="{FF2B5EF4-FFF2-40B4-BE49-F238E27FC236}">
                <a16:creationId xmlns:a16="http://schemas.microsoft.com/office/drawing/2014/main" id="{596B4A99-871C-05FD-2D45-4BF7F8A861D9}"/>
              </a:ext>
            </a:extLst>
          </p:cNvPr>
          <p:cNvPicPr>
            <a:picLocks noChangeAspect="1"/>
          </p:cNvPicPr>
          <p:nvPr/>
        </p:nvPicPr>
        <p:blipFill rotWithShape="1">
          <a:blip r:embed="rId2"/>
          <a:srcRect r="27095" b="2"/>
          <a:stretch/>
        </p:blipFill>
        <p:spPr>
          <a:xfrm>
            <a:off x="4241830" y="601200"/>
            <a:ext cx="7503636" cy="5789365"/>
          </a:xfrm>
          <a:prstGeom prst="rect">
            <a:avLst/>
          </a:prstGeom>
        </p:spPr>
      </p:pic>
    </p:spTree>
    <p:extLst>
      <p:ext uri="{BB962C8B-B14F-4D97-AF65-F5344CB8AC3E}">
        <p14:creationId xmlns:p14="http://schemas.microsoft.com/office/powerpoint/2010/main" val="358844839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A picture containing light, lit, outdoor object, dark&#10;&#10;Description automatically generated">
            <a:extLst>
              <a:ext uri="{FF2B5EF4-FFF2-40B4-BE49-F238E27FC236}">
                <a16:creationId xmlns:a16="http://schemas.microsoft.com/office/drawing/2014/main" id="{805B71F1-AEAB-2307-AF33-005883CEF6E0}"/>
              </a:ext>
            </a:extLst>
          </p:cNvPr>
          <p:cNvPicPr>
            <a:picLocks noChangeAspect="1"/>
          </p:cNvPicPr>
          <p:nvPr/>
        </p:nvPicPr>
        <p:blipFill rotWithShape="1">
          <a:blip r:embed="rId2"/>
          <a:srcRect l="6667"/>
          <a:stretch/>
        </p:blipFill>
        <p:spPr>
          <a:xfrm>
            <a:off x="20" y="1"/>
            <a:ext cx="12191980" cy="6857999"/>
          </a:xfrm>
          <a:prstGeom prst="rect">
            <a:avLst/>
          </a:prstGeom>
        </p:spPr>
      </p:pic>
      <p:sp>
        <p:nvSpPr>
          <p:cNvPr id="23"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6CBA0E-A29B-2FCD-2BC8-B6279D181C78}"/>
              </a:ext>
            </a:extLst>
          </p:cNvPr>
          <p:cNvSpPr>
            <a:spLocks noGrp="1"/>
          </p:cNvSpPr>
          <p:nvPr>
            <p:ph type="title"/>
          </p:nvPr>
        </p:nvSpPr>
        <p:spPr>
          <a:xfrm>
            <a:off x="709448" y="1913950"/>
            <a:ext cx="4204137" cy="1342754"/>
          </a:xfrm>
        </p:spPr>
        <p:txBody>
          <a:bodyPr>
            <a:normAutofit/>
          </a:bodyPr>
          <a:lstStyle/>
          <a:p>
            <a:pPr algn="ctr"/>
            <a:r>
              <a:rPr lang="en-IN" sz="3600"/>
              <a:t>K-means Clustering</a:t>
            </a:r>
          </a:p>
        </p:txBody>
      </p:sp>
      <p:cxnSp>
        <p:nvCxnSpPr>
          <p:cNvPr id="25" name="Straight Connector 24">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C2F176A-11ED-00CA-FBE1-44898F68D6E5}"/>
              </a:ext>
            </a:extLst>
          </p:cNvPr>
          <p:cNvSpPr>
            <a:spLocks noGrp="1"/>
          </p:cNvSpPr>
          <p:nvPr>
            <p:ph idx="1"/>
          </p:nvPr>
        </p:nvSpPr>
        <p:spPr>
          <a:xfrm>
            <a:off x="525516" y="3417573"/>
            <a:ext cx="4593021" cy="2619839"/>
          </a:xfrm>
        </p:spPr>
        <p:txBody>
          <a:bodyPr anchor="ctr">
            <a:normAutofit/>
          </a:bodyPr>
          <a:lstStyle/>
          <a:p>
            <a:endParaRPr lang="en-IN" sz="1800" dirty="0"/>
          </a:p>
        </p:txBody>
      </p:sp>
      <p:pic>
        <p:nvPicPr>
          <p:cNvPr id="4" name="Picture 3">
            <a:extLst>
              <a:ext uri="{FF2B5EF4-FFF2-40B4-BE49-F238E27FC236}">
                <a16:creationId xmlns:a16="http://schemas.microsoft.com/office/drawing/2014/main" id="{3B5F357C-59A2-6BD1-5A1B-2AE59582BFF4}"/>
              </a:ext>
            </a:extLst>
          </p:cNvPr>
          <p:cNvPicPr>
            <a:picLocks noChangeAspect="1"/>
          </p:cNvPicPr>
          <p:nvPr/>
        </p:nvPicPr>
        <p:blipFill>
          <a:blip r:embed="rId3"/>
          <a:stretch>
            <a:fillRect/>
          </a:stretch>
        </p:blipFill>
        <p:spPr>
          <a:xfrm>
            <a:off x="1004723" y="3483598"/>
            <a:ext cx="3908862" cy="28814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34465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panose="020B0502020104020203"/>
              <a:ea typeface="+mn-ea"/>
              <a:cs typeface="+mn-cs"/>
            </a:endParaRPr>
          </a:p>
        </p:txBody>
      </p:sp>
      <p:sp>
        <p:nvSpPr>
          <p:cNvPr id="14" name="Rectangle 13">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379456F-BC57-6209-B57B-B6861AF1ADAD}"/>
              </a:ext>
            </a:extLst>
          </p:cNvPr>
          <p:cNvSpPr>
            <a:spLocks noGrp="1"/>
          </p:cNvSpPr>
          <p:nvPr>
            <p:ph type="title"/>
          </p:nvPr>
        </p:nvSpPr>
        <p:spPr>
          <a:xfrm>
            <a:off x="829855" y="410055"/>
            <a:ext cx="3409783" cy="1300365"/>
          </a:xfrm>
        </p:spPr>
        <p:txBody>
          <a:bodyPr>
            <a:normAutofit/>
          </a:bodyPr>
          <a:lstStyle/>
          <a:p>
            <a:r>
              <a:rPr lang="en-GB" sz="3600" dirty="0">
                <a:solidFill>
                  <a:srgbClr val="FFFFFF"/>
                </a:solidFill>
                <a:latin typeface="Franklin Gothic"/>
              </a:rPr>
              <a:t>Observation</a:t>
            </a:r>
            <a:endParaRPr lang="en-US" sz="3600" dirty="0">
              <a:solidFill>
                <a:srgbClr val="FFFFFF"/>
              </a:solidFill>
            </a:endParaRPr>
          </a:p>
        </p:txBody>
      </p:sp>
      <p:sp>
        <p:nvSpPr>
          <p:cNvPr id="6" name="Content Placeholder 5">
            <a:extLst>
              <a:ext uri="{FF2B5EF4-FFF2-40B4-BE49-F238E27FC236}">
                <a16:creationId xmlns:a16="http://schemas.microsoft.com/office/drawing/2014/main" id="{8923BC82-71DD-72D8-33C8-7A90A964CAED}"/>
              </a:ext>
            </a:extLst>
          </p:cNvPr>
          <p:cNvSpPr>
            <a:spLocks noGrp="1"/>
          </p:cNvSpPr>
          <p:nvPr>
            <p:ph idx="1"/>
          </p:nvPr>
        </p:nvSpPr>
        <p:spPr>
          <a:xfrm>
            <a:off x="601255" y="2177142"/>
            <a:ext cx="3409782" cy="3823607"/>
          </a:xfrm>
        </p:spPr>
        <p:txBody>
          <a:bodyPr>
            <a:normAutofit/>
          </a:bodyPr>
          <a:lstStyle/>
          <a:p>
            <a:pPr marL="305435" indent="-305435">
              <a:lnSpc>
                <a:spcPct val="100000"/>
              </a:lnSpc>
            </a:pPr>
            <a:r>
              <a:rPr lang="en-GB" b="1" dirty="0">
                <a:solidFill>
                  <a:srgbClr val="FFFFFF"/>
                </a:solidFill>
                <a:ea typeface="+mn-lt"/>
                <a:cs typeface="+mn-lt"/>
              </a:rPr>
              <a:t>checking the min and max possible scores of our scorecard.</a:t>
            </a:r>
          </a:p>
          <a:p>
            <a:pPr marL="305435" indent="-305435">
              <a:lnSpc>
                <a:spcPct val="100000"/>
              </a:lnSpc>
            </a:pPr>
            <a:r>
              <a:rPr lang="en-GB" b="1" dirty="0">
                <a:solidFill>
                  <a:srgbClr val="FFFFFF"/>
                </a:solidFill>
                <a:ea typeface="+mn-lt"/>
                <a:cs typeface="+mn-lt"/>
              </a:rPr>
              <a:t>both our min and max scores are out by +1. we need to manually adjust this to decide which one we'll evaluate based on the rounding differences of the minimum category within each Original Feature Name</a:t>
            </a:r>
          </a:p>
          <a:p>
            <a:pPr marL="305435" indent="-305435">
              <a:lnSpc>
                <a:spcPct val="100000"/>
              </a:lnSpc>
            </a:pPr>
            <a:r>
              <a:rPr lang="en-GB" b="1" dirty="0">
                <a:solidFill>
                  <a:srgbClr val="FFFFFF"/>
                </a:solidFill>
                <a:ea typeface="+mn-lt"/>
                <a:cs typeface="+mn-lt"/>
              </a:rPr>
              <a:t>we can get by deducting 1 from the Intercept.</a:t>
            </a:r>
            <a:endParaRPr lang="en-GB" b="1" dirty="0">
              <a:solidFill>
                <a:srgbClr val="FFFFFF"/>
              </a:solidFill>
            </a:endParaRPr>
          </a:p>
        </p:txBody>
      </p:sp>
      <p:pic>
        <p:nvPicPr>
          <p:cNvPr id="7" name="Picture 7" descr="Graphical user interface, text, email&#10;&#10;Description automatically generated">
            <a:extLst>
              <a:ext uri="{FF2B5EF4-FFF2-40B4-BE49-F238E27FC236}">
                <a16:creationId xmlns:a16="http://schemas.microsoft.com/office/drawing/2014/main" id="{0290B5D0-DF70-9411-42EB-291C750B7899}"/>
              </a:ext>
            </a:extLst>
          </p:cNvPr>
          <p:cNvPicPr>
            <a:picLocks noChangeAspect="1"/>
          </p:cNvPicPr>
          <p:nvPr/>
        </p:nvPicPr>
        <p:blipFill rotWithShape="1">
          <a:blip r:embed="rId2"/>
          <a:srcRect t="44400" r="2703" b="28400"/>
          <a:stretch/>
        </p:blipFill>
        <p:spPr>
          <a:xfrm>
            <a:off x="4592231" y="2883165"/>
            <a:ext cx="6831503" cy="10742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17449557"/>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7459079" y="93217"/>
            <a:ext cx="3806214" cy="2901694"/>
          </a:xfrm>
        </p:spPr>
        <p:txBody>
          <a:bodyPr anchor="b">
            <a:normAutofit/>
          </a:bodyPr>
          <a:lstStyle/>
          <a:p>
            <a:r>
              <a:rPr lang="en-US" sz="4400" b="1" dirty="0">
                <a:solidFill>
                  <a:schemeClr val="accent1">
                    <a:lumMod val="50000"/>
                  </a:schemeClr>
                </a:solidFill>
              </a:rPr>
              <a:t>CREDIT SCORE</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7830486" y="3088904"/>
            <a:ext cx="3205640" cy="774186"/>
          </a:xfrm>
        </p:spPr>
        <p:txBody>
          <a:bodyPr anchor="t">
            <a:normAutofit/>
          </a:bodyPr>
          <a:lstStyle/>
          <a:p>
            <a:pPr>
              <a:lnSpc>
                <a:spcPct val="100000"/>
              </a:lnSpc>
            </a:pPr>
            <a:r>
              <a:rPr lang="en-US" sz="1600" dirty="0"/>
              <a:t>SIGNIFICANCE AND CALCULATION</a:t>
            </a:r>
          </a:p>
        </p:txBody>
      </p:sp>
    </p:spTree>
    <p:extLst>
      <p:ext uri="{BB962C8B-B14F-4D97-AF65-F5344CB8AC3E}">
        <p14:creationId xmlns:p14="http://schemas.microsoft.com/office/powerpoint/2010/main" val="1931439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7" name="Rectangle 456">
            <a:extLst>
              <a:ext uri="{FF2B5EF4-FFF2-40B4-BE49-F238E27FC236}">
                <a16:creationId xmlns:a16="http://schemas.microsoft.com/office/drawing/2014/main" id="{F2AC420E-F79A-4FB7-8013-94B1E8B63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8" name="Rectangle 458">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592824" cy="3233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15C0EC-B1A5-8E0B-4D8A-C7C933CD63D9}"/>
              </a:ext>
            </a:extLst>
          </p:cNvPr>
          <p:cNvSpPr>
            <a:spLocks noGrp="1"/>
          </p:cNvSpPr>
          <p:nvPr>
            <p:ph type="title"/>
          </p:nvPr>
        </p:nvSpPr>
        <p:spPr>
          <a:xfrm>
            <a:off x="1166648" y="655591"/>
            <a:ext cx="4929352" cy="2315616"/>
          </a:xfrm>
        </p:spPr>
        <p:txBody>
          <a:bodyPr>
            <a:normAutofit/>
          </a:bodyPr>
          <a:lstStyle/>
          <a:p>
            <a:r>
              <a:rPr lang="en-US" i="1" dirty="0">
                <a:ea typeface="+mj-lt"/>
                <a:cs typeface="+mj-lt"/>
              </a:rPr>
              <a:t>Credit Score</a:t>
            </a:r>
            <a:endParaRPr lang="en-US" dirty="0"/>
          </a:p>
        </p:txBody>
      </p:sp>
      <p:sp>
        <p:nvSpPr>
          <p:cNvPr id="489" name="Rectangle 460">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90" name="Group 462">
            <a:extLst>
              <a:ext uri="{FF2B5EF4-FFF2-40B4-BE49-F238E27FC236}">
                <a16:creationId xmlns:a16="http://schemas.microsoft.com/office/drawing/2014/main" id="{8E8872B6-836E-4281-A971-D133C61875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464" name="Rectangle 64">
              <a:extLst>
                <a:ext uri="{FF2B5EF4-FFF2-40B4-BE49-F238E27FC236}">
                  <a16:creationId xmlns:a16="http://schemas.microsoft.com/office/drawing/2014/main" id="{0B655FA0-F08E-419A-83F5-23E3ADA5A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5" name="Rectangle 66">
              <a:extLst>
                <a:ext uri="{FF2B5EF4-FFF2-40B4-BE49-F238E27FC236}">
                  <a16:creationId xmlns:a16="http://schemas.microsoft.com/office/drawing/2014/main" id="{AD8E9261-7E3D-4B22-9B39-8CC1D4F43F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6" name="Rectangle 64">
              <a:extLst>
                <a:ext uri="{FF2B5EF4-FFF2-40B4-BE49-F238E27FC236}">
                  <a16:creationId xmlns:a16="http://schemas.microsoft.com/office/drawing/2014/main" id="{632485D7-A2AD-470C-BD26-EABCF63F9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7" name="Rectangle 66">
              <a:extLst>
                <a:ext uri="{FF2B5EF4-FFF2-40B4-BE49-F238E27FC236}">
                  <a16:creationId xmlns:a16="http://schemas.microsoft.com/office/drawing/2014/main" id="{22BD4173-4E70-447E-9DFE-F4E5CB830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8" name="Rectangle 64">
              <a:extLst>
                <a:ext uri="{FF2B5EF4-FFF2-40B4-BE49-F238E27FC236}">
                  <a16:creationId xmlns:a16="http://schemas.microsoft.com/office/drawing/2014/main" id="{037F912F-356C-4A91-B15E-7A1D626E6D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9" name="Rectangle 66">
              <a:extLst>
                <a:ext uri="{FF2B5EF4-FFF2-40B4-BE49-F238E27FC236}">
                  <a16:creationId xmlns:a16="http://schemas.microsoft.com/office/drawing/2014/main" id="{49B3E584-4770-448C-AEA7-2CEE9F85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0" name="Rectangle 64">
              <a:extLst>
                <a:ext uri="{FF2B5EF4-FFF2-40B4-BE49-F238E27FC236}">
                  <a16:creationId xmlns:a16="http://schemas.microsoft.com/office/drawing/2014/main" id="{BB0DAED8-C4B6-4A57-9196-B11759865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1" name="Rectangle 66">
              <a:extLst>
                <a:ext uri="{FF2B5EF4-FFF2-40B4-BE49-F238E27FC236}">
                  <a16:creationId xmlns:a16="http://schemas.microsoft.com/office/drawing/2014/main" id="{72B27AFA-86A5-4FB9-9FE1-33E25039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2" name="Rectangle 64">
              <a:extLst>
                <a:ext uri="{FF2B5EF4-FFF2-40B4-BE49-F238E27FC236}">
                  <a16:creationId xmlns:a16="http://schemas.microsoft.com/office/drawing/2014/main" id="{655899FB-5538-4E4C-B95A-D3BA49BBD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3" name="Rectangle 66">
              <a:extLst>
                <a:ext uri="{FF2B5EF4-FFF2-40B4-BE49-F238E27FC236}">
                  <a16:creationId xmlns:a16="http://schemas.microsoft.com/office/drawing/2014/main" id="{885694C0-F226-4392-885A-1056B163F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4" name="Rectangle 64">
              <a:extLst>
                <a:ext uri="{FF2B5EF4-FFF2-40B4-BE49-F238E27FC236}">
                  <a16:creationId xmlns:a16="http://schemas.microsoft.com/office/drawing/2014/main" id="{483E3282-BB58-46D8-BB45-F7F2DBCCF1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5" name="Rectangle 66">
              <a:extLst>
                <a:ext uri="{FF2B5EF4-FFF2-40B4-BE49-F238E27FC236}">
                  <a16:creationId xmlns:a16="http://schemas.microsoft.com/office/drawing/2014/main" id="{402E8DFE-1141-4DAF-AB0C-A74CC0EFD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6" name="Rectangle 64">
              <a:extLst>
                <a:ext uri="{FF2B5EF4-FFF2-40B4-BE49-F238E27FC236}">
                  <a16:creationId xmlns:a16="http://schemas.microsoft.com/office/drawing/2014/main" id="{B261BAA8-8B84-4751-80F6-9153C68F2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7" name="Rectangle 66">
              <a:extLst>
                <a:ext uri="{FF2B5EF4-FFF2-40B4-BE49-F238E27FC236}">
                  <a16:creationId xmlns:a16="http://schemas.microsoft.com/office/drawing/2014/main" id="{10FB8389-B4B0-4276-A6EB-553593773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8" name="Rectangle 64">
              <a:extLst>
                <a:ext uri="{FF2B5EF4-FFF2-40B4-BE49-F238E27FC236}">
                  <a16:creationId xmlns:a16="http://schemas.microsoft.com/office/drawing/2014/main" id="{7E496AA7-168D-4B53-A954-31C3A61C22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9" name="Rectangle 66">
              <a:extLst>
                <a:ext uri="{FF2B5EF4-FFF2-40B4-BE49-F238E27FC236}">
                  <a16:creationId xmlns:a16="http://schemas.microsoft.com/office/drawing/2014/main" id="{E0223324-6476-4A1F-B26F-77CB4E5AA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0" name="Rectangle 64">
              <a:extLst>
                <a:ext uri="{FF2B5EF4-FFF2-40B4-BE49-F238E27FC236}">
                  <a16:creationId xmlns:a16="http://schemas.microsoft.com/office/drawing/2014/main" id="{81E2E8B6-2216-47C5-A3C2-1DBAD819E3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1" name="Rectangle 66">
              <a:extLst>
                <a:ext uri="{FF2B5EF4-FFF2-40B4-BE49-F238E27FC236}">
                  <a16:creationId xmlns:a16="http://schemas.microsoft.com/office/drawing/2014/main" id="{9A0ABF1C-7928-4DD3-B9A6-6B599599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2" name="Rectangle 64">
              <a:extLst>
                <a:ext uri="{FF2B5EF4-FFF2-40B4-BE49-F238E27FC236}">
                  <a16:creationId xmlns:a16="http://schemas.microsoft.com/office/drawing/2014/main" id="{8D1F42DA-9F6E-477D-B3BB-92EC089D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3" name="Rectangle 66">
              <a:extLst>
                <a:ext uri="{FF2B5EF4-FFF2-40B4-BE49-F238E27FC236}">
                  <a16:creationId xmlns:a16="http://schemas.microsoft.com/office/drawing/2014/main" id="{9457FA40-677B-4BAA-BF89-253A485D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91" name="Rectangle 484">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33984"/>
            <a:ext cx="606971"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9" name="Content Placeholder 2">
            <a:extLst>
              <a:ext uri="{FF2B5EF4-FFF2-40B4-BE49-F238E27FC236}">
                <a16:creationId xmlns:a16="http://schemas.microsoft.com/office/drawing/2014/main" id="{F5016CA5-C409-DFA9-A71E-07E3B207B6BF}"/>
              </a:ext>
            </a:extLst>
          </p:cNvPr>
          <p:cNvGraphicFramePr>
            <a:graphicFrameLocks noGrp="1"/>
          </p:cNvGraphicFramePr>
          <p:nvPr>
            <p:ph idx="1"/>
          </p:nvPr>
        </p:nvGraphicFramePr>
        <p:xfrm>
          <a:off x="7169101" y="521207"/>
          <a:ext cx="4496426" cy="5957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257B7C09-F79D-F90D-C54D-57E13B373C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4093" y="3429000"/>
            <a:ext cx="5334462" cy="2819644"/>
          </a:xfrm>
          <a:prstGeom prst="rect">
            <a:avLst/>
          </a:prstGeom>
        </p:spPr>
      </p:pic>
    </p:spTree>
    <p:extLst>
      <p:ext uri="{BB962C8B-B14F-4D97-AF65-F5344CB8AC3E}">
        <p14:creationId xmlns:p14="http://schemas.microsoft.com/office/powerpoint/2010/main" val="22965089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6EBF06A5-4173-45DE-87B1-0791E098A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picture containing lamp&#10;&#10;Description automatically generated">
            <a:extLst>
              <a:ext uri="{FF2B5EF4-FFF2-40B4-BE49-F238E27FC236}">
                <a16:creationId xmlns:a16="http://schemas.microsoft.com/office/drawing/2014/main" id="{3E3F91D9-5C60-B073-2600-B179D10C7609}"/>
              </a:ext>
            </a:extLst>
          </p:cNvPr>
          <p:cNvPicPr>
            <a:picLocks noChangeAspect="1"/>
          </p:cNvPicPr>
          <p:nvPr/>
        </p:nvPicPr>
        <p:blipFill rotWithShape="1">
          <a:blip r:embed="rId2"/>
          <a:srcRect l="15334"/>
          <a:stretch/>
        </p:blipFill>
        <p:spPr>
          <a:xfrm>
            <a:off x="6728728" y="1739849"/>
            <a:ext cx="5463273" cy="5167312"/>
          </a:xfrm>
          <a:custGeom>
            <a:avLst/>
            <a:gdLst/>
            <a:ahLst/>
            <a:cxnLst/>
            <a:rect l="l" t="t" r="r" b="b"/>
            <a:pathLst>
              <a:path w="5463273" h="5167312">
                <a:moveTo>
                  <a:pt x="2391664" y="0"/>
                </a:moveTo>
                <a:lnTo>
                  <a:pt x="2729598" y="0"/>
                </a:lnTo>
                <a:lnTo>
                  <a:pt x="3668014" y="0"/>
                </a:lnTo>
                <a:lnTo>
                  <a:pt x="5463273" y="0"/>
                </a:lnTo>
                <a:lnTo>
                  <a:pt x="5463273" y="5167310"/>
                </a:lnTo>
                <a:lnTo>
                  <a:pt x="3668014" y="5167310"/>
                </a:lnTo>
                <a:lnTo>
                  <a:pt x="3668014" y="5167312"/>
                </a:lnTo>
                <a:lnTo>
                  <a:pt x="0" y="5167312"/>
                </a:lnTo>
                <a:lnTo>
                  <a:pt x="2393879" y="952"/>
                </a:lnTo>
                <a:lnTo>
                  <a:pt x="2391664" y="952"/>
                </a:lnTo>
                <a:close/>
              </a:path>
            </a:pathLst>
          </a:custGeom>
        </p:spPr>
      </p:pic>
      <p:sp>
        <p:nvSpPr>
          <p:cNvPr id="107" name="Freeform: Shape 106">
            <a:extLst>
              <a:ext uri="{FF2B5EF4-FFF2-40B4-BE49-F238E27FC236}">
                <a16:creationId xmlns:a16="http://schemas.microsoft.com/office/drawing/2014/main" id="{581DAA37-DAFB-47C9-9EE7-11C030BEC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0688"/>
            <a:ext cx="8958061" cy="5167312"/>
          </a:xfrm>
          <a:custGeom>
            <a:avLst/>
            <a:gdLst>
              <a:gd name="connsiteX0" fmla="*/ 0 w 8958061"/>
              <a:gd name="connsiteY0" fmla="*/ 0 h 5167312"/>
              <a:gd name="connsiteX1" fmla="*/ 7885684 w 8958061"/>
              <a:gd name="connsiteY1" fmla="*/ 0 h 5167312"/>
              <a:gd name="connsiteX2" fmla="*/ 7884964 w 8958061"/>
              <a:gd name="connsiteY2" fmla="*/ 952 h 5167312"/>
              <a:gd name="connsiteX3" fmla="*/ 8958061 w 8958061"/>
              <a:gd name="connsiteY3" fmla="*/ 952 h 5167312"/>
              <a:gd name="connsiteX4" fmla="*/ 6564182 w 8958061"/>
              <a:gd name="connsiteY4" fmla="*/ 5167312 h 5167312"/>
              <a:gd name="connsiteX5" fmla="*/ 3026607 w 8958061"/>
              <a:gd name="connsiteY5" fmla="*/ 5167312 h 5167312"/>
              <a:gd name="connsiteX6" fmla="*/ 3026607 w 8958061"/>
              <a:gd name="connsiteY6" fmla="*/ 5166360 h 5167312"/>
              <a:gd name="connsiteX7" fmla="*/ 0 w 8958061"/>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58061" h="5167312">
                <a:moveTo>
                  <a:pt x="0" y="0"/>
                </a:moveTo>
                <a:lnTo>
                  <a:pt x="7885684" y="0"/>
                </a:lnTo>
                <a:lnTo>
                  <a:pt x="7884964" y="952"/>
                </a:lnTo>
                <a:lnTo>
                  <a:pt x="8958061" y="952"/>
                </a:lnTo>
                <a:lnTo>
                  <a:pt x="6564182" y="5167312"/>
                </a:lnTo>
                <a:lnTo>
                  <a:pt x="3026607" y="5167312"/>
                </a:lnTo>
                <a:lnTo>
                  <a:pt x="3026607"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39CFC0-EBA6-A8A8-BF33-6C186C97BE4C}"/>
              </a:ext>
            </a:extLst>
          </p:cNvPr>
          <p:cNvSpPr>
            <a:spLocks noGrp="1"/>
          </p:cNvSpPr>
          <p:nvPr>
            <p:ph type="title"/>
          </p:nvPr>
        </p:nvSpPr>
        <p:spPr>
          <a:xfrm>
            <a:off x="841248" y="365759"/>
            <a:ext cx="7769352" cy="1325880"/>
          </a:xfrm>
        </p:spPr>
        <p:txBody>
          <a:bodyPr anchor="ctr">
            <a:normAutofit/>
          </a:bodyPr>
          <a:lstStyle/>
          <a:p>
            <a:r>
              <a:rPr lang="en-US" dirty="0">
                <a:solidFill>
                  <a:schemeClr val="bg1"/>
                </a:solidFill>
                <a:cs typeface="Calibri Light"/>
              </a:rPr>
              <a:t>Calculating Credit Score</a:t>
            </a:r>
            <a:endParaRPr lang="en-US" dirty="0">
              <a:solidFill>
                <a:schemeClr val="bg1"/>
              </a:solidFill>
            </a:endParaRPr>
          </a:p>
        </p:txBody>
      </p:sp>
      <p:sp>
        <p:nvSpPr>
          <p:cNvPr id="109" name="Freeform: Shape 108">
            <a:extLst>
              <a:ext uri="{FF2B5EF4-FFF2-40B4-BE49-F238E27FC236}">
                <a16:creationId xmlns:a16="http://schemas.microsoft.com/office/drawing/2014/main" id="{F4CBD955-7E14-485C-919F-EC1D1B9BC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5410" y="2"/>
            <a:ext cx="2986590" cy="1511301"/>
          </a:xfrm>
          <a:custGeom>
            <a:avLst/>
            <a:gdLst>
              <a:gd name="connsiteX0" fmla="*/ 697617 w 2986590"/>
              <a:gd name="connsiteY0" fmla="*/ 0 h 1511301"/>
              <a:gd name="connsiteX1" fmla="*/ 1096710 w 2986590"/>
              <a:gd name="connsiteY1" fmla="*/ 0 h 1511301"/>
              <a:gd name="connsiteX2" fmla="*/ 1191330 w 2986590"/>
              <a:gd name="connsiteY2" fmla="*/ 0 h 1511301"/>
              <a:gd name="connsiteX3" fmla="*/ 2986590 w 2986590"/>
              <a:gd name="connsiteY3" fmla="*/ 0 h 1511301"/>
              <a:gd name="connsiteX4" fmla="*/ 2986590 w 2986590"/>
              <a:gd name="connsiteY4" fmla="*/ 1511301 h 1511301"/>
              <a:gd name="connsiteX5" fmla="*/ 1191330 w 2986590"/>
              <a:gd name="connsiteY5" fmla="*/ 1511301 h 1511301"/>
              <a:gd name="connsiteX6" fmla="*/ 399093 w 2986590"/>
              <a:gd name="connsiteY6" fmla="*/ 1511301 h 1511301"/>
              <a:gd name="connsiteX7" fmla="*/ 0 w 2986590"/>
              <a:gd name="connsiteY7" fmla="*/ 1511301 h 151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6590" h="1511301">
                <a:moveTo>
                  <a:pt x="697617" y="0"/>
                </a:moveTo>
                <a:lnTo>
                  <a:pt x="1096710" y="0"/>
                </a:lnTo>
                <a:lnTo>
                  <a:pt x="1191330" y="0"/>
                </a:lnTo>
                <a:lnTo>
                  <a:pt x="2986590" y="0"/>
                </a:lnTo>
                <a:lnTo>
                  <a:pt x="2986590" y="1511301"/>
                </a:lnTo>
                <a:lnTo>
                  <a:pt x="1191330" y="1511301"/>
                </a:lnTo>
                <a:lnTo>
                  <a:pt x="399093" y="1511301"/>
                </a:lnTo>
                <a:lnTo>
                  <a:pt x="0" y="15113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45A04B1-E48D-02B6-F5BE-307243D1F7F7}"/>
              </a:ext>
            </a:extLst>
          </p:cNvPr>
          <p:cNvSpPr>
            <a:spLocks noGrp="1"/>
          </p:cNvSpPr>
          <p:nvPr>
            <p:ph idx="1"/>
          </p:nvPr>
        </p:nvSpPr>
        <p:spPr>
          <a:xfrm>
            <a:off x="841248" y="2396613"/>
            <a:ext cx="5887479" cy="3542071"/>
          </a:xfrm>
        </p:spPr>
        <p:txBody>
          <a:bodyPr vert="horz" lIns="91440" tIns="45720" rIns="91440" bIns="45720" rtlCol="0" anchor="t">
            <a:normAutofit/>
          </a:bodyPr>
          <a:lstStyle/>
          <a:p>
            <a:pPr lvl="0">
              <a:lnSpc>
                <a:spcPct val="107000"/>
              </a:lnSpc>
              <a:buSzPts val="1600"/>
              <a:buFont typeface="Wingdings" panose="05000000000000000000" pitchFamily="2" charset="2"/>
              <a:buChar char="Ø"/>
            </a:pPr>
            <a:r>
              <a:rPr lang="en-IN" sz="1800" dirty="0">
                <a:effectLst/>
                <a:latin typeface="Arial" panose="020B0604020202020204" pitchFamily="34" charset="0"/>
                <a:ea typeface="Calibri" panose="020F0502020204030204" pitchFamily="34" charset="0"/>
                <a:cs typeface="Times New Roman" panose="02020603050405020304" pitchFamily="18" charset="0"/>
              </a:rPr>
              <a:t>create a transformed test set through WoE Binning custom class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buSzPts val="1600"/>
              <a:buFont typeface="Wingdings" panose="05000000000000000000" pitchFamily="2" charset="2"/>
              <a:buChar char="Ø"/>
            </a:pPr>
            <a:r>
              <a:rPr lang="en-IN" sz="1800" dirty="0">
                <a:effectLst/>
                <a:latin typeface="Arial" panose="020B0604020202020204" pitchFamily="34" charset="0"/>
                <a:ea typeface="Calibri" panose="020F0502020204030204" pitchFamily="34" charset="0"/>
                <a:cs typeface="Times New Roman" panose="02020603050405020304" pitchFamily="18" charset="0"/>
              </a:rPr>
              <a:t>insert an Intercept column in its beginning to align with the number of rows in scorecard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Ø"/>
            </a:pPr>
            <a:r>
              <a:rPr lang="en-IN" sz="1800" dirty="0">
                <a:effectLst/>
                <a:latin typeface="Arial" panose="020B0604020202020204" pitchFamily="34" charset="0"/>
                <a:ea typeface="Calibri" panose="020F0502020204030204" pitchFamily="34" charset="0"/>
              </a:rPr>
              <a:t>The number of columns in test set is lesser than that of rows in scorecard due to reference categories</a:t>
            </a:r>
          </a:p>
          <a:p>
            <a:pPr>
              <a:buFont typeface="Wingdings" panose="05000000000000000000" pitchFamily="2" charset="2"/>
              <a:buChar char="Ø"/>
            </a:pPr>
            <a:r>
              <a:rPr lang="en-IN" sz="1800" dirty="0">
                <a:effectLst/>
                <a:latin typeface="Arial" panose="020B0604020202020204" pitchFamily="34" charset="0"/>
                <a:ea typeface="Calibri" panose="020F0502020204030204" pitchFamily="34" charset="0"/>
              </a:rPr>
              <a:t>The reference categories will always be scored as 0 based on the scorecard, so adding these categories to the end of test set with 0 value</a:t>
            </a:r>
            <a:endParaRPr lang="en-IN" sz="1800" dirty="0">
              <a:latin typeface="Arial" panose="020B0604020202020204" pitchFamily="34" charset="0"/>
              <a:ea typeface="Calibri" panose="020F0502020204030204" pitchFamily="34" charset="0"/>
            </a:endParaRPr>
          </a:p>
          <a:p>
            <a:pPr>
              <a:buFont typeface="Wingdings" panose="05000000000000000000" pitchFamily="2" charset="2"/>
              <a:buChar char="Ø"/>
            </a:pPr>
            <a:r>
              <a:rPr lang="en-IN" sz="1800" dirty="0">
                <a:effectLst/>
                <a:latin typeface="Arial" panose="020B0604020202020204" pitchFamily="34" charset="0"/>
                <a:ea typeface="Calibri" panose="020F0502020204030204" pitchFamily="34" charset="0"/>
                <a:cs typeface="Times New Roman" panose="02020603050405020304" pitchFamily="18" charset="0"/>
              </a:rPr>
              <a:t>Dot multiplication between test set and scorecard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dirty="0">
              <a:solidFill>
                <a:srgbClr val="FFFFFF"/>
              </a:solidFill>
              <a:ea typeface="+mn-lt"/>
              <a:cs typeface="+mn-lt"/>
            </a:endParaRPr>
          </a:p>
        </p:txBody>
      </p:sp>
    </p:spTree>
    <p:extLst>
      <p:ext uri="{BB962C8B-B14F-4D97-AF65-F5344CB8AC3E}">
        <p14:creationId xmlns:p14="http://schemas.microsoft.com/office/powerpoint/2010/main" val="1758934279"/>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4"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5"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98061454-408C-53CF-242A-CEFA4A5E415F}"/>
              </a:ext>
            </a:extLst>
          </p:cNvPr>
          <p:cNvSpPr>
            <a:spLocks noGrp="1"/>
          </p:cNvSpPr>
          <p:nvPr>
            <p:ph type="title"/>
          </p:nvPr>
        </p:nvSpPr>
        <p:spPr>
          <a:xfrm>
            <a:off x="535020" y="685800"/>
            <a:ext cx="2780271" cy="5105400"/>
          </a:xfrm>
        </p:spPr>
        <p:txBody>
          <a:bodyPr>
            <a:normAutofit/>
          </a:bodyPr>
          <a:lstStyle/>
          <a:p>
            <a:r>
              <a:rPr lang="en-US" sz="3400">
                <a:solidFill>
                  <a:srgbClr val="FFFFFF"/>
                </a:solidFill>
                <a:cs typeface="Calibri Light"/>
              </a:rPr>
              <a:t>Understanding through Code </a:t>
            </a:r>
            <a:endParaRPr lang="en-US" sz="3400">
              <a:solidFill>
                <a:srgbClr val="FFFFFF"/>
              </a:solidFill>
            </a:endParaRPr>
          </a:p>
        </p:txBody>
      </p:sp>
      <p:pic>
        <p:nvPicPr>
          <p:cNvPr id="16" name="Picture 15">
            <a:extLst>
              <a:ext uri="{FF2B5EF4-FFF2-40B4-BE49-F238E27FC236}">
                <a16:creationId xmlns:a16="http://schemas.microsoft.com/office/drawing/2014/main" id="{71A0B347-12FD-2EFD-9B9C-82329F578D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17105" y="182825"/>
            <a:ext cx="6312894" cy="1714500"/>
          </a:xfrm>
          <a:prstGeom prst="rect">
            <a:avLst/>
          </a:prstGeom>
          <a:noFill/>
          <a:ln>
            <a:noFill/>
          </a:ln>
        </p:spPr>
      </p:pic>
      <p:pic>
        <p:nvPicPr>
          <p:cNvPr id="17" name="Picture 16">
            <a:extLst>
              <a:ext uri="{FF2B5EF4-FFF2-40B4-BE49-F238E27FC236}">
                <a16:creationId xmlns:a16="http://schemas.microsoft.com/office/drawing/2014/main" id="{2FA9F452-C90A-30FC-9D9F-B2F74C74AE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17104" y="2505076"/>
            <a:ext cx="6312895" cy="1005840"/>
          </a:xfrm>
          <a:prstGeom prst="rect">
            <a:avLst/>
          </a:prstGeom>
          <a:noFill/>
          <a:ln>
            <a:noFill/>
          </a:ln>
        </p:spPr>
      </p:pic>
      <p:pic>
        <p:nvPicPr>
          <p:cNvPr id="18" name="Picture 17">
            <a:extLst>
              <a:ext uri="{FF2B5EF4-FFF2-40B4-BE49-F238E27FC236}">
                <a16:creationId xmlns:a16="http://schemas.microsoft.com/office/drawing/2014/main" id="{37CC25C6-712E-3D97-FD0F-81B0E719E37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7105" y="4047781"/>
            <a:ext cx="6312894" cy="1571624"/>
          </a:xfrm>
          <a:prstGeom prst="rect">
            <a:avLst/>
          </a:prstGeom>
          <a:noFill/>
          <a:ln>
            <a:noFill/>
          </a:ln>
        </p:spPr>
      </p:pic>
    </p:spTree>
    <p:extLst>
      <p:ext uri="{BB962C8B-B14F-4D97-AF65-F5344CB8AC3E}">
        <p14:creationId xmlns:p14="http://schemas.microsoft.com/office/powerpoint/2010/main" val="3850327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4"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5"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98061454-408C-53CF-242A-CEFA4A5E415F}"/>
              </a:ext>
            </a:extLst>
          </p:cNvPr>
          <p:cNvSpPr>
            <a:spLocks noGrp="1"/>
          </p:cNvSpPr>
          <p:nvPr>
            <p:ph type="title"/>
          </p:nvPr>
        </p:nvSpPr>
        <p:spPr>
          <a:xfrm>
            <a:off x="535020" y="685800"/>
            <a:ext cx="2780271" cy="5105400"/>
          </a:xfrm>
        </p:spPr>
        <p:txBody>
          <a:bodyPr>
            <a:normAutofit/>
          </a:bodyPr>
          <a:lstStyle/>
          <a:p>
            <a:r>
              <a:rPr lang="en-US" sz="3400">
                <a:solidFill>
                  <a:srgbClr val="FFFFFF"/>
                </a:solidFill>
                <a:cs typeface="Calibri Light"/>
              </a:rPr>
              <a:t>Understanding through Code </a:t>
            </a:r>
            <a:endParaRPr lang="en-US" sz="3400">
              <a:solidFill>
                <a:srgbClr val="FFFFFF"/>
              </a:solidFill>
            </a:endParaRPr>
          </a:p>
        </p:txBody>
      </p:sp>
      <p:pic>
        <p:nvPicPr>
          <p:cNvPr id="14" name="Picture 13">
            <a:extLst>
              <a:ext uri="{FF2B5EF4-FFF2-40B4-BE49-F238E27FC236}">
                <a16:creationId xmlns:a16="http://schemas.microsoft.com/office/drawing/2014/main" id="{17560AFB-4E17-2426-7F0B-4FC4B7018A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38729" y="685800"/>
            <a:ext cx="6802556" cy="1658566"/>
          </a:xfrm>
          <a:prstGeom prst="rect">
            <a:avLst/>
          </a:prstGeom>
          <a:noFill/>
          <a:ln>
            <a:noFill/>
          </a:ln>
        </p:spPr>
      </p:pic>
      <p:pic>
        <p:nvPicPr>
          <p:cNvPr id="19" name="Picture 18">
            <a:extLst>
              <a:ext uri="{FF2B5EF4-FFF2-40B4-BE49-F238E27FC236}">
                <a16:creationId xmlns:a16="http://schemas.microsoft.com/office/drawing/2014/main" id="{1CA6CAD8-3C74-E71F-0E5F-662EBDED6902}"/>
              </a:ext>
            </a:extLst>
          </p:cNvPr>
          <p:cNvPicPr>
            <a:picLocks noChangeAspect="1"/>
          </p:cNvPicPr>
          <p:nvPr/>
        </p:nvPicPr>
        <p:blipFill>
          <a:blip r:embed="rId3"/>
          <a:stretch>
            <a:fillRect/>
          </a:stretch>
        </p:blipFill>
        <p:spPr>
          <a:xfrm>
            <a:off x="4938728" y="3044757"/>
            <a:ext cx="6718251" cy="2284481"/>
          </a:xfrm>
          <a:prstGeom prst="rect">
            <a:avLst/>
          </a:prstGeom>
        </p:spPr>
      </p:pic>
    </p:spTree>
    <p:extLst>
      <p:ext uri="{BB962C8B-B14F-4D97-AF65-F5344CB8AC3E}">
        <p14:creationId xmlns:p14="http://schemas.microsoft.com/office/powerpoint/2010/main" val="38090533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75C493-534E-A913-3611-C9FE0EDBB462}"/>
              </a:ext>
            </a:extLst>
          </p:cNvPr>
          <p:cNvSpPr>
            <a:spLocks noGrp="1"/>
          </p:cNvSpPr>
          <p:nvPr>
            <p:ph type="title"/>
          </p:nvPr>
        </p:nvSpPr>
        <p:spPr>
          <a:xfrm>
            <a:off x="1245072" y="1289765"/>
            <a:ext cx="3651101" cy="4270963"/>
          </a:xfrm>
        </p:spPr>
        <p:txBody>
          <a:bodyPr anchor="ctr">
            <a:normAutofit/>
          </a:bodyPr>
          <a:lstStyle/>
          <a:p>
            <a:pPr algn="ctr"/>
            <a:r>
              <a:rPr lang="en-US" sz="5600" dirty="0">
                <a:solidFill>
                  <a:srgbClr val="FFFFFF"/>
                </a:solidFill>
              </a:rPr>
              <a:t>Youden’s J </a:t>
            </a:r>
            <a:r>
              <a:rPr lang="en-US" sz="5600" dirty="0" err="1">
                <a:solidFill>
                  <a:srgbClr val="FFFFFF"/>
                </a:solidFill>
              </a:rPr>
              <a:t>Stastistics</a:t>
            </a:r>
            <a:endParaRPr lang="en-US" sz="5600" dirty="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B436C84-A21D-AA58-1F46-D94C0FBC72A4}"/>
              </a:ext>
            </a:extLst>
          </p:cNvPr>
          <p:cNvSpPr>
            <a:spLocks noGrp="1"/>
          </p:cNvSpPr>
          <p:nvPr>
            <p:ph idx="1"/>
          </p:nvPr>
        </p:nvSpPr>
        <p:spPr>
          <a:xfrm>
            <a:off x="6096000" y="1084506"/>
            <a:ext cx="5593137" cy="4923003"/>
          </a:xfrm>
        </p:spPr>
        <p:txBody>
          <a:bodyPr vert="horz" lIns="91440" tIns="45720" rIns="91440" bIns="45720" rtlCol="0" anchor="ctr">
            <a:normAutofit/>
          </a:bodyPr>
          <a:lstStyle/>
          <a:p>
            <a:r>
              <a:rPr lang="en-IN" sz="1800" b="1" dirty="0">
                <a:solidFill>
                  <a:srgbClr val="202122"/>
                </a:solidFill>
                <a:effectLst/>
                <a:latin typeface="Arial" panose="020B0604020202020204" pitchFamily="34" charset="0"/>
                <a:ea typeface="Calibri" panose="020F0502020204030204" pitchFamily="34" charset="0"/>
                <a:cs typeface="Times New Roman" panose="02020603050405020304" pitchFamily="18" charset="0"/>
              </a:rPr>
              <a:t>Youden's J statistic</a:t>
            </a:r>
            <a:r>
              <a:rPr lang="en-IN" sz="1800" dirty="0">
                <a:solidFill>
                  <a:srgbClr val="202122"/>
                </a:solidFill>
                <a:effectLst/>
                <a:latin typeface="Arial" panose="020B0604020202020204" pitchFamily="34" charset="0"/>
                <a:ea typeface="Calibri" panose="020F0502020204030204" pitchFamily="34" charset="0"/>
                <a:cs typeface="Times New Roman" panose="02020603050405020304" pitchFamily="18" charset="0"/>
              </a:rPr>
              <a:t> (also called </a:t>
            </a:r>
            <a:r>
              <a:rPr lang="en-IN" sz="1800" b="1" dirty="0">
                <a:solidFill>
                  <a:srgbClr val="202122"/>
                </a:solidFill>
                <a:effectLst/>
                <a:latin typeface="Arial" panose="020B0604020202020204" pitchFamily="34" charset="0"/>
                <a:ea typeface="Calibri" panose="020F0502020204030204" pitchFamily="34" charset="0"/>
                <a:cs typeface="Times New Roman" panose="02020603050405020304" pitchFamily="18" charset="0"/>
              </a:rPr>
              <a:t>Youden's index</a:t>
            </a:r>
            <a:r>
              <a:rPr lang="en-IN" sz="1800" dirty="0">
                <a:solidFill>
                  <a:srgbClr val="202122"/>
                </a:solidFill>
                <a:effectLst/>
                <a:latin typeface="Arial" panose="020B0604020202020204" pitchFamily="34" charset="0"/>
                <a:ea typeface="Calibri" panose="020F0502020204030204" pitchFamily="34" charset="0"/>
                <a:cs typeface="Times New Roman" panose="02020603050405020304" pitchFamily="18" charset="0"/>
              </a:rPr>
              <a:t>) is a single statistic that captures the performance of a </a:t>
            </a:r>
            <a:r>
              <a:rPr lang="en-IN" sz="1800" dirty="0">
                <a:solidFill>
                  <a:srgbClr val="000000"/>
                </a:solidFill>
                <a:latin typeface="Arial" panose="020B0604020202020204" pitchFamily="34" charset="0"/>
                <a:ea typeface="Calibri" panose="020F0502020204030204" pitchFamily="34" charset="0"/>
                <a:cs typeface="Times New Roman" panose="02020603050405020304" pitchFamily="18" charset="0"/>
              </a:rPr>
              <a:t>dichotomous</a:t>
            </a:r>
            <a:r>
              <a:rPr lang="en-IN" sz="1800" dirty="0">
                <a:solidFill>
                  <a:srgbClr val="202122"/>
                </a:solidFill>
                <a:effectLst/>
                <a:latin typeface="Arial" panose="020B0604020202020204" pitchFamily="34" charset="0"/>
                <a:ea typeface="Calibri" panose="020F0502020204030204" pitchFamily="34" charset="0"/>
                <a:cs typeface="Times New Roman" panose="02020603050405020304" pitchFamily="18" charset="0"/>
              </a:rPr>
              <a:t> diagnostic test. Informed</a:t>
            </a:r>
            <a:r>
              <a:rPr lang="en-IN" sz="1800" b="1" dirty="0">
                <a:solidFill>
                  <a:srgbClr val="202122"/>
                </a:solidFill>
                <a:effectLst/>
                <a:latin typeface="Arial" panose="020B0604020202020204" pitchFamily="34" charset="0"/>
                <a:ea typeface="Calibri" panose="020F0502020204030204" pitchFamily="34" charset="0"/>
                <a:cs typeface="Times New Roman" panose="02020603050405020304" pitchFamily="18" charset="0"/>
              </a:rPr>
              <a:t> </a:t>
            </a:r>
            <a:r>
              <a:rPr lang="en-IN" sz="1800" dirty="0">
                <a:solidFill>
                  <a:srgbClr val="202122"/>
                </a:solidFill>
                <a:effectLst/>
                <a:latin typeface="Arial" panose="020B0604020202020204" pitchFamily="34" charset="0"/>
                <a:ea typeface="Calibri" panose="020F0502020204030204" pitchFamily="34" charset="0"/>
                <a:cs typeface="Times New Roman" panose="02020603050405020304" pitchFamily="18" charset="0"/>
              </a:rPr>
              <a:t>Ness is its generalization to the multiclass case and estimates the probability of an informed decision.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solidFill>
                  <a:srgbClr val="202122"/>
                </a:solidFill>
                <a:effectLst/>
                <a:latin typeface="Arial" panose="020B0604020202020204" pitchFamily="34" charset="0"/>
                <a:ea typeface="Calibri" panose="020F0502020204030204" pitchFamily="34" charset="0"/>
              </a:rPr>
              <a:t>Its value ranges from 0 through 1 (inclusive), and has a zero value when a diagnostic test gives the same proportion of positive results for groups with and without the disease, i.e., the test is useless</a:t>
            </a:r>
          </a:p>
          <a:p>
            <a:r>
              <a:rPr lang="en-IN" sz="1800" dirty="0">
                <a:solidFill>
                  <a:srgbClr val="202122"/>
                </a:solidFill>
                <a:effectLst/>
                <a:latin typeface="Arial" panose="020B0604020202020204" pitchFamily="34" charset="0"/>
                <a:ea typeface="Calibri" panose="020F0502020204030204" pitchFamily="34" charset="0"/>
              </a:rPr>
              <a:t>A value of 1 indicates that there are no false positives or false negatives, i.e., the test is perfect</a:t>
            </a:r>
            <a:endParaRPr lang="en-US" sz="2000" i="1" dirty="0">
              <a:solidFill>
                <a:schemeClr val="tx1">
                  <a:alpha val="80000"/>
                </a:schemeClr>
              </a:solidFill>
              <a:cs typeface="Calibri"/>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3249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6CBB7C51-829B-4243-9A2F-5EA8A29D7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8" name="Group 47">
            <a:extLst>
              <a:ext uri="{FF2B5EF4-FFF2-40B4-BE49-F238E27FC236}">
                <a16:creationId xmlns:a16="http://schemas.microsoft.com/office/drawing/2014/main" id="{5ECE0A17-721D-47DA-B462-427AB9C656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9" name="Freeform 5">
              <a:extLst>
                <a:ext uri="{FF2B5EF4-FFF2-40B4-BE49-F238E27FC236}">
                  <a16:creationId xmlns:a16="http://schemas.microsoft.com/office/drawing/2014/main" id="{07B1C03F-70ED-4BE3-AFBC-CD51D4411F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6">
              <a:extLst>
                <a:ext uri="{FF2B5EF4-FFF2-40B4-BE49-F238E27FC236}">
                  <a16:creationId xmlns:a16="http://schemas.microsoft.com/office/drawing/2014/main" id="{AE84050F-F367-4A35-93F5-1397E3C667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7">
              <a:extLst>
                <a:ext uri="{FF2B5EF4-FFF2-40B4-BE49-F238E27FC236}">
                  <a16:creationId xmlns:a16="http://schemas.microsoft.com/office/drawing/2014/main" id="{5D88F3A8-CDAB-4D08-8D47-096D7AA346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8">
              <a:extLst>
                <a:ext uri="{FF2B5EF4-FFF2-40B4-BE49-F238E27FC236}">
                  <a16:creationId xmlns:a16="http://schemas.microsoft.com/office/drawing/2014/main" id="{A2BEFDF5-BD04-4DD8-9671-13817A4D8A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9">
              <a:extLst>
                <a:ext uri="{FF2B5EF4-FFF2-40B4-BE49-F238E27FC236}">
                  <a16:creationId xmlns:a16="http://schemas.microsoft.com/office/drawing/2014/main" id="{ACA74E73-7B97-43C1-BC3B-89DED3F8AF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10">
              <a:extLst>
                <a:ext uri="{FF2B5EF4-FFF2-40B4-BE49-F238E27FC236}">
                  <a16:creationId xmlns:a16="http://schemas.microsoft.com/office/drawing/2014/main" id="{C11D94E0-EFF2-4934-97FD-3E424A25F2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11">
              <a:extLst>
                <a:ext uri="{FF2B5EF4-FFF2-40B4-BE49-F238E27FC236}">
                  <a16:creationId xmlns:a16="http://schemas.microsoft.com/office/drawing/2014/main" id="{70D5352A-232D-40A3-8A72-4CB6B8277E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12">
              <a:extLst>
                <a:ext uri="{FF2B5EF4-FFF2-40B4-BE49-F238E27FC236}">
                  <a16:creationId xmlns:a16="http://schemas.microsoft.com/office/drawing/2014/main" id="{9E3B6EC6-9A43-43B8-BE95-D12BD1AF3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13">
              <a:extLst>
                <a:ext uri="{FF2B5EF4-FFF2-40B4-BE49-F238E27FC236}">
                  <a16:creationId xmlns:a16="http://schemas.microsoft.com/office/drawing/2014/main" id="{7B71BA3B-3BFF-4756-B642-C00DA5F4AD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14">
              <a:extLst>
                <a:ext uri="{FF2B5EF4-FFF2-40B4-BE49-F238E27FC236}">
                  <a16:creationId xmlns:a16="http://schemas.microsoft.com/office/drawing/2014/main" id="{6070AC7F-F9D6-4E73-A95C-9DA3846FD5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15">
              <a:extLst>
                <a:ext uri="{FF2B5EF4-FFF2-40B4-BE49-F238E27FC236}">
                  <a16:creationId xmlns:a16="http://schemas.microsoft.com/office/drawing/2014/main" id="{9DDF2314-3F38-4664-B31D-AEB55882BB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6">
              <a:extLst>
                <a:ext uri="{FF2B5EF4-FFF2-40B4-BE49-F238E27FC236}">
                  <a16:creationId xmlns:a16="http://schemas.microsoft.com/office/drawing/2014/main" id="{A59AAAEA-0A38-490A-9CBF-F8C79B0A6B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17">
              <a:extLst>
                <a:ext uri="{FF2B5EF4-FFF2-40B4-BE49-F238E27FC236}">
                  <a16:creationId xmlns:a16="http://schemas.microsoft.com/office/drawing/2014/main" id="{9AEF5CD7-59EB-48AC-BB37-3EB70C0529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18">
              <a:extLst>
                <a:ext uri="{FF2B5EF4-FFF2-40B4-BE49-F238E27FC236}">
                  <a16:creationId xmlns:a16="http://schemas.microsoft.com/office/drawing/2014/main" id="{24602B28-B14A-4724-9665-D2CDC19C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19">
              <a:extLst>
                <a:ext uri="{FF2B5EF4-FFF2-40B4-BE49-F238E27FC236}">
                  <a16:creationId xmlns:a16="http://schemas.microsoft.com/office/drawing/2014/main" id="{541E4D23-8098-43A1-9826-246EBF1BBA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20">
              <a:extLst>
                <a:ext uri="{FF2B5EF4-FFF2-40B4-BE49-F238E27FC236}">
                  <a16:creationId xmlns:a16="http://schemas.microsoft.com/office/drawing/2014/main" id="{D164F3ED-DB01-4823-852E-A99B4C264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21">
              <a:extLst>
                <a:ext uri="{FF2B5EF4-FFF2-40B4-BE49-F238E27FC236}">
                  <a16:creationId xmlns:a16="http://schemas.microsoft.com/office/drawing/2014/main" id="{05C52390-6376-4DB5-B289-6B1C527355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22">
              <a:extLst>
                <a:ext uri="{FF2B5EF4-FFF2-40B4-BE49-F238E27FC236}">
                  <a16:creationId xmlns:a16="http://schemas.microsoft.com/office/drawing/2014/main" id="{40ABB3F2-1D59-4F3E-921C-DD7B8D55BA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23">
              <a:extLst>
                <a:ext uri="{FF2B5EF4-FFF2-40B4-BE49-F238E27FC236}">
                  <a16:creationId xmlns:a16="http://schemas.microsoft.com/office/drawing/2014/main" id="{88E0EE84-E054-424D-A93B-D6D23AFFFF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24">
              <a:extLst>
                <a:ext uri="{FF2B5EF4-FFF2-40B4-BE49-F238E27FC236}">
                  <a16:creationId xmlns:a16="http://schemas.microsoft.com/office/drawing/2014/main" id="{F084CB4C-E741-4E13-AE65-BAB699C6C6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25">
              <a:extLst>
                <a:ext uri="{FF2B5EF4-FFF2-40B4-BE49-F238E27FC236}">
                  <a16:creationId xmlns:a16="http://schemas.microsoft.com/office/drawing/2014/main" id="{AA5D2838-70AA-418B-87DF-83A903E794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908DA454-A7F1-451C-B515-4957882495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72" name="Rectangle 71">
              <a:extLst>
                <a:ext uri="{FF2B5EF4-FFF2-40B4-BE49-F238E27FC236}">
                  <a16:creationId xmlns:a16="http://schemas.microsoft.com/office/drawing/2014/main" id="{696FE467-34A9-4910-A7C5-6B92891F24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Isosceles Triangle 22">
              <a:extLst>
                <a:ext uri="{FF2B5EF4-FFF2-40B4-BE49-F238E27FC236}">
                  <a16:creationId xmlns:a16="http://schemas.microsoft.com/office/drawing/2014/main" id="{01A2AF91-EF78-4611-8AF7-C1B45269F7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4C7115C0-C409-41DC-96F1-B784C5E37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EA1CB14E-E407-CE7E-33E8-699D513FB357}"/>
              </a:ext>
            </a:extLst>
          </p:cNvPr>
          <p:cNvSpPr>
            <a:spLocks noGrp="1"/>
          </p:cNvSpPr>
          <p:nvPr>
            <p:ph type="title"/>
          </p:nvPr>
        </p:nvSpPr>
        <p:spPr>
          <a:xfrm>
            <a:off x="888631" y="2358391"/>
            <a:ext cx="3498979" cy="2453676"/>
          </a:xfrm>
        </p:spPr>
        <p:txBody>
          <a:bodyPr vert="horz" lIns="91440" tIns="45720" rIns="91440" bIns="45720" rtlCol="0" anchor="ctr">
            <a:normAutofit/>
          </a:bodyPr>
          <a:lstStyle/>
          <a:p>
            <a:pPr algn="ctr"/>
            <a:r>
              <a:rPr lang="en-US" sz="3600" dirty="0">
                <a:solidFill>
                  <a:srgbClr val="FFFFFE"/>
                </a:solidFill>
              </a:rPr>
              <a:t>Calculation and usage</a:t>
            </a:r>
            <a:endParaRPr lang="en-US" sz="3600" kern="1200" dirty="0">
              <a:solidFill>
                <a:srgbClr val="FFFFFE"/>
              </a:solidFill>
              <a:latin typeface="+mj-lt"/>
              <a:ea typeface="+mj-ea"/>
              <a:cs typeface="+mj-cs"/>
            </a:endParaRPr>
          </a:p>
        </p:txBody>
      </p:sp>
      <p:sp>
        <p:nvSpPr>
          <p:cNvPr id="5" name="TextBox 4">
            <a:extLst>
              <a:ext uri="{FF2B5EF4-FFF2-40B4-BE49-F238E27FC236}">
                <a16:creationId xmlns:a16="http://schemas.microsoft.com/office/drawing/2014/main" id="{487A64FF-FDEB-DC24-563C-E706AEC72078}"/>
              </a:ext>
            </a:extLst>
          </p:cNvPr>
          <p:cNvSpPr txBox="1"/>
          <p:nvPr/>
        </p:nvSpPr>
        <p:spPr>
          <a:xfrm>
            <a:off x="5118447" y="797594"/>
            <a:ext cx="6258061" cy="35959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marR="0" lvl="0" indent="-285750" algn="l" defTabSz="914400"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rPr>
              <a:t>Youden's index is often used in conjunction with receiver operating characteristic</a:t>
            </a:r>
            <a:r>
              <a:rPr kumimoji="0" lang="en-IN" sz="1800" b="0" i="0" u="none" strike="noStrike" kern="1200" cap="none" spc="0" normalizeH="0" baseline="0" noProof="0" dirty="0">
                <a:ln>
                  <a:noFill/>
                </a:ln>
                <a:solidFill>
                  <a:srgbClr val="202122"/>
                </a:solidFill>
                <a:effectLst/>
                <a:uLnTx/>
                <a:uFillTx/>
                <a:latin typeface="Arial" panose="020B0604020202020204" pitchFamily="34" charset="0"/>
                <a:ea typeface="Times New Roman" panose="02020603050405020304" pitchFamily="18" charset="0"/>
                <a:cs typeface="+mn-cs"/>
              </a:rPr>
              <a:t>(ROC) analysis. The index is defined for all points of an ROC curve, and the maximum value of the index may be used as a criterion for selecting the optimum cut-off point when a diagnostic test gives a numeric rather than a dichotomous result.</a:t>
            </a:r>
          </a:p>
          <a:p>
            <a:pPr marL="285750" marR="0" lvl="0" indent="-285750" algn="l" defTabSz="914400" rtl="0" eaLnBrk="1" fontAlgn="auto" latinLnBrk="0" hangingPunct="1">
              <a:lnSpc>
                <a:spcPct val="90000"/>
              </a:lnSpc>
              <a:spcBef>
                <a:spcPts val="0"/>
              </a:spcBef>
              <a:spcAft>
                <a:spcPts val="600"/>
              </a:spcAft>
              <a:buClrTx/>
              <a:buSzTx/>
              <a:buFont typeface="Wingdings" panose="05000000000000000000" pitchFamily="2" charset="2"/>
              <a:buChar char="ü"/>
              <a:tabLst/>
              <a:defRPr/>
            </a:pPr>
            <a:r>
              <a:rPr kumimoji="0" lang="en-IN" sz="1800" b="0" i="0" u="none" strike="noStrike" kern="1200" cap="none" spc="0" normalizeH="0" baseline="0" noProof="0" dirty="0">
                <a:ln>
                  <a:noFill/>
                </a:ln>
                <a:solidFill>
                  <a:srgbClr val="202122"/>
                </a:solidFill>
                <a:effectLst/>
                <a:uLnTx/>
                <a:uFillTx/>
                <a:latin typeface="Arial" panose="020B0604020202020204" pitchFamily="34" charset="0"/>
                <a:ea typeface="Times New Roman" panose="02020603050405020304" pitchFamily="18" charset="0"/>
                <a:cs typeface="+mn-cs"/>
              </a:rPr>
              <a:t> The index is represented graphically as the height above the chance line, and it is also equivalent to the area under the curve subtended by a single operating point. </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p:txBody>
      </p:sp>
      <p:sp>
        <p:nvSpPr>
          <p:cNvPr id="76" name="Rectangle 75">
            <a:extLst>
              <a:ext uri="{FF2B5EF4-FFF2-40B4-BE49-F238E27FC236}">
                <a16:creationId xmlns:a16="http://schemas.microsoft.com/office/drawing/2014/main" id="{DE4A42E0-EF5F-4494-B39B-3DB7D0475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265" y="3667039"/>
            <a:ext cx="6269016" cy="2376200"/>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Content Placeholder 35">
            <a:extLst>
              <a:ext uri="{FF2B5EF4-FFF2-40B4-BE49-F238E27FC236}">
                <a16:creationId xmlns:a16="http://schemas.microsoft.com/office/drawing/2014/main" id="{3FF85D4B-5CA4-7CA4-A98B-7956EDF38A75}"/>
              </a:ext>
            </a:extLst>
          </p:cNvPr>
          <p:cNvPicPr>
            <a:picLocks noGrp="1" noChangeAspect="1"/>
          </p:cNvPicPr>
          <p:nvPr>
            <p:ph idx="1"/>
          </p:nvPr>
        </p:nvPicPr>
        <p:blipFill>
          <a:blip r:embed="rId2"/>
          <a:stretch>
            <a:fillRect/>
          </a:stretch>
        </p:blipFill>
        <p:spPr>
          <a:xfrm>
            <a:off x="5354639" y="4102618"/>
            <a:ext cx="5982218" cy="1637162"/>
          </a:xfrm>
          <a:prstGeom prst="rect">
            <a:avLst/>
          </a:prstGeom>
        </p:spPr>
      </p:pic>
    </p:spTree>
    <p:extLst>
      <p:ext uri="{BB962C8B-B14F-4D97-AF65-F5344CB8AC3E}">
        <p14:creationId xmlns:p14="http://schemas.microsoft.com/office/powerpoint/2010/main" val="23569219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E5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20A74B0-65D2-9A43-61BD-3B95583B73E4}"/>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Setting loan approval cutoffs</a:t>
            </a:r>
          </a:p>
        </p:txBody>
      </p:sp>
      <p:sp>
        <p:nvSpPr>
          <p:cNvPr id="5" name="TextBox 4">
            <a:extLst>
              <a:ext uri="{FF2B5EF4-FFF2-40B4-BE49-F238E27FC236}">
                <a16:creationId xmlns:a16="http://schemas.microsoft.com/office/drawing/2014/main" id="{CC943245-B213-D741-609E-DCB8B7EEC696}"/>
              </a:ext>
            </a:extLst>
          </p:cNvPr>
          <p:cNvSpPr txBox="1"/>
          <p:nvPr/>
        </p:nvSpPr>
        <p:spPr>
          <a:xfrm>
            <a:off x="4026906" y="1310640"/>
            <a:ext cx="7961894" cy="499872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571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IN" sz="1800" b="0" i="0" u="none" strike="noStrike" kern="1200" cap="none" spc="0" normalizeH="0" baseline="0" noProof="0" dirty="0">
                <a:ln>
                  <a:noFill/>
                </a:ln>
                <a:solidFill>
                  <a:srgbClr val="202122"/>
                </a:solidFill>
                <a:effectLst/>
                <a:uLnTx/>
                <a:uFillTx/>
                <a:latin typeface="Arial" panose="020B0604020202020204" pitchFamily="34" charset="0"/>
                <a:ea typeface="Times New Roman" panose="02020603050405020304" pitchFamily="18" charset="0"/>
                <a:cs typeface="+mn-cs"/>
              </a:rPr>
              <a:t>Calculate Youden's J-Statistic to identify the best threshold </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571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IN" sz="1800" b="0" i="0" u="none" strike="noStrike" kern="1200" cap="none" spc="0" normalizeH="0" baseline="0" noProof="0" dirty="0">
                <a:ln>
                  <a:noFill/>
                </a:ln>
                <a:solidFill>
                  <a:srgbClr val="202122"/>
                </a:solidFill>
                <a:effectLst/>
                <a:uLnTx/>
                <a:uFillTx/>
                <a:latin typeface="Arial" panose="020B0604020202020204" pitchFamily="34" charset="0"/>
                <a:ea typeface="Times New Roman" panose="02020603050405020304" pitchFamily="18" charset="0"/>
                <a:cs typeface="+mn-cs"/>
              </a:rPr>
              <a:t>Update the threshold value,</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a:t>
            </a:r>
            <a:r>
              <a:rPr kumimoji="0" lang="en-IN" sz="1800" b="0" i="0" u="none" strike="noStrike" kern="1200" cap="none" spc="0" normalizeH="0" baseline="0" noProof="0" dirty="0">
                <a:ln>
                  <a:noFill/>
                </a:ln>
                <a:solidFill>
                  <a:srgbClr val="202122"/>
                </a:solidFill>
                <a:effectLst/>
                <a:uLnTx/>
                <a:uFillTx/>
                <a:latin typeface="Arial" panose="020B0604020202020204" pitchFamily="34" charset="0"/>
                <a:ea typeface="Times New Roman" panose="02020603050405020304" pitchFamily="18" charset="0"/>
                <a:cs typeface="+mn-cs"/>
              </a:rPr>
              <a:t>create a new column for the predicted class      based on predicted probabilities and threshold and create the confusion matrix</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571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IN" sz="1800" b="0" i="0" u="none" strike="noStrike" kern="1200" cap="none" spc="0" normalizeH="0" baseline="0" noProof="0" dirty="0">
                <a:ln>
                  <a:noFill/>
                </a:ln>
                <a:solidFill>
                  <a:srgbClr val="202122"/>
                </a:solidFill>
                <a:effectLst/>
                <a:uLnTx/>
                <a:uFillTx/>
                <a:latin typeface="Arial" panose="020B0604020202020204" pitchFamily="34" charset="0"/>
                <a:ea typeface="Times New Roman" panose="02020603050405020304" pitchFamily="18" charset="0"/>
                <a:cs typeface="+mn-cs"/>
              </a:rPr>
              <a:t>Create a new DF comprising of the thresholds from the ROC output and calculate Score corresponding to each threshold</a:t>
            </a:r>
          </a:p>
          <a:p>
            <a:pPr marL="571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IN" sz="1800" b="0" i="0" u="none" strike="noStrike" kern="1200" cap="none" spc="0" normalizeH="0" baseline="0" noProof="0" dirty="0">
                <a:ln>
                  <a:noFill/>
                </a:ln>
                <a:solidFill>
                  <a:srgbClr val="202122"/>
                </a:solidFill>
                <a:effectLst/>
                <a:uLnTx/>
                <a:uFillTx/>
                <a:latin typeface="Arial" panose="020B0604020202020204" pitchFamily="34" charset="0"/>
                <a:ea typeface="Times New Roman" panose="02020603050405020304" pitchFamily="18" charset="0"/>
                <a:cs typeface="+mn-cs"/>
              </a:rPr>
              <a:t>Create a helper function ‘n_approved’</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571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IN" sz="1800" b="0" i="0" u="none" strike="noStrike" kern="1200" cap="none" spc="0" normalizeH="0" baseline="0" noProof="0" dirty="0">
                <a:ln>
                  <a:noFill/>
                </a:ln>
                <a:solidFill>
                  <a:srgbClr val="202122"/>
                </a:solidFill>
                <a:effectLst/>
                <a:uLnTx/>
                <a:uFillTx/>
                <a:latin typeface="Arial" panose="020B0604020202020204" pitchFamily="34" charset="0"/>
                <a:ea typeface="Times New Roman" panose="02020603050405020304" pitchFamily="18" charset="0"/>
                <a:cs typeface="+mn-cs"/>
              </a:rPr>
              <a:t>Calculate number of approved and rejected applications for each  threshold using n_approved</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571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IN" sz="1800" b="0" i="0" u="none" strike="noStrike" kern="1200" cap="none" spc="0" normalizeH="0" baseline="0" noProof="0" dirty="0">
                <a:ln>
                  <a:noFill/>
                </a:ln>
                <a:solidFill>
                  <a:srgbClr val="202122"/>
                </a:solidFill>
                <a:effectLst/>
                <a:uLnTx/>
                <a:uFillTx/>
                <a:latin typeface="Arial" panose="020B0604020202020204" pitchFamily="34" charset="0"/>
                <a:ea typeface="Times New Roman" panose="02020603050405020304" pitchFamily="18" charset="0"/>
                <a:cs typeface="+mn-cs"/>
              </a:rPr>
              <a:t>Check at the approval and rejection rates at our ideal threshold</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571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IN" sz="1800" b="0" i="0" u="none" strike="noStrike" kern="1200" cap="none" spc="0" normalizeH="0" baseline="0" noProof="0" dirty="0">
                <a:ln>
                  <a:noFill/>
                </a:ln>
                <a:solidFill>
                  <a:srgbClr val="202122"/>
                </a:solidFill>
                <a:effectLst/>
                <a:uLnTx/>
                <a:uFillTx/>
                <a:latin typeface="Arial" panose="020B0604020202020204" pitchFamily="34" charset="0"/>
                <a:ea typeface="Times New Roman" panose="02020603050405020304" pitchFamily="18" charset="0"/>
                <a:cs typeface="+mn-cs"/>
              </a:rPr>
              <a:t>Compare the above rates with the case of the default 0.5 threshold</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42508074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2" name="Picture 81">
            <a:extLst>
              <a:ext uri="{FF2B5EF4-FFF2-40B4-BE49-F238E27FC236}">
                <a16:creationId xmlns:a16="http://schemas.microsoft.com/office/drawing/2014/main" id="{1A0B8E57-0D98-D3F2-AA8C-A7DF192AC726}"/>
              </a:ext>
            </a:extLst>
          </p:cNvPr>
          <p:cNvPicPr>
            <a:picLocks noChangeAspect="1"/>
          </p:cNvPicPr>
          <p:nvPr/>
        </p:nvPicPr>
        <p:blipFill rotWithShape="1">
          <a:blip r:embed="rId2">
            <a:duotone>
              <a:prstClr val="black"/>
              <a:prstClr val="white"/>
            </a:duotone>
            <a:alphaModFix amt="35000"/>
          </a:blip>
          <a:srcRect t="4796" b="10935"/>
          <a:stretch/>
        </p:blipFill>
        <p:spPr>
          <a:xfrm>
            <a:off x="20" y="10"/>
            <a:ext cx="12191980" cy="6857990"/>
          </a:xfrm>
          <a:prstGeom prst="rect">
            <a:avLst/>
          </a:prstGeom>
        </p:spPr>
      </p:pic>
      <p:sp>
        <p:nvSpPr>
          <p:cNvPr id="91" name="Rectangle 90">
            <a:extLst>
              <a:ext uri="{FF2B5EF4-FFF2-40B4-BE49-F238E27FC236}">
                <a16:creationId xmlns:a16="http://schemas.microsoft.com/office/drawing/2014/main" id="{FCEC2294-5A7B-45E5-9251-C1AA89F4A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alpha val="6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30513-98A3-4065-04A3-E53755691155}"/>
              </a:ext>
            </a:extLst>
          </p:cNvPr>
          <p:cNvSpPr>
            <a:spLocks noGrp="1"/>
          </p:cNvSpPr>
          <p:nvPr>
            <p:ph type="title"/>
          </p:nvPr>
        </p:nvSpPr>
        <p:spPr>
          <a:xfrm>
            <a:off x="838201" y="1065862"/>
            <a:ext cx="3313164" cy="4726276"/>
          </a:xfrm>
        </p:spPr>
        <p:txBody>
          <a:bodyPr vert="horz" lIns="91440" tIns="45720" rIns="91440" bIns="45720" rtlCol="0">
            <a:normAutofit/>
          </a:bodyPr>
          <a:lstStyle/>
          <a:p>
            <a:pPr algn="r"/>
            <a:r>
              <a:rPr lang="en-US" sz="4000" dirty="0"/>
              <a:t>Code Snippets</a:t>
            </a:r>
          </a:p>
        </p:txBody>
      </p:sp>
      <p:cxnSp>
        <p:nvCxnSpPr>
          <p:cNvPr id="93" name="Straight Connector 9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46" name="Picture 146" descr="Text, icon&#10;&#10;Description automatically generated">
            <a:extLst>
              <a:ext uri="{FF2B5EF4-FFF2-40B4-BE49-F238E27FC236}">
                <a16:creationId xmlns:a16="http://schemas.microsoft.com/office/drawing/2014/main" id="{FD7A081C-2AE4-DA0E-FB64-DC7304177E51}"/>
              </a:ext>
            </a:extLst>
          </p:cNvPr>
          <p:cNvPicPr>
            <a:picLocks noChangeAspect="1"/>
          </p:cNvPicPr>
          <p:nvPr/>
        </p:nvPicPr>
        <p:blipFill rotWithShape="1">
          <a:blip r:embed="rId3"/>
          <a:srcRect l="6604" t="15695" r="5660" b="20628"/>
          <a:stretch/>
        </p:blipFill>
        <p:spPr>
          <a:xfrm>
            <a:off x="376237" y="223837"/>
            <a:ext cx="1524285" cy="1152389"/>
          </a:xfrm>
          <a:prstGeom prst="rect">
            <a:avLst/>
          </a:prstGeom>
        </p:spPr>
      </p:pic>
      <p:pic>
        <p:nvPicPr>
          <p:cNvPr id="10" name="Picture 9">
            <a:extLst>
              <a:ext uri="{FF2B5EF4-FFF2-40B4-BE49-F238E27FC236}">
                <a16:creationId xmlns:a16="http://schemas.microsoft.com/office/drawing/2014/main" id="{EDD847EB-4A94-7D8D-4235-C56588AF7105}"/>
              </a:ext>
            </a:extLst>
          </p:cNvPr>
          <p:cNvPicPr>
            <a:picLocks noChangeAspect="1"/>
          </p:cNvPicPr>
          <p:nvPr/>
        </p:nvPicPr>
        <p:blipFill>
          <a:blip r:embed="rId4"/>
          <a:stretch>
            <a:fillRect/>
          </a:stretch>
        </p:blipFill>
        <p:spPr>
          <a:xfrm>
            <a:off x="5488908" y="835342"/>
            <a:ext cx="6215409" cy="1450658"/>
          </a:xfrm>
          <a:prstGeom prst="rect">
            <a:avLst/>
          </a:prstGeom>
        </p:spPr>
      </p:pic>
      <p:pic>
        <p:nvPicPr>
          <p:cNvPr id="11" name="Picture 10">
            <a:extLst>
              <a:ext uri="{FF2B5EF4-FFF2-40B4-BE49-F238E27FC236}">
                <a16:creationId xmlns:a16="http://schemas.microsoft.com/office/drawing/2014/main" id="{7B22E2F3-F94E-986F-C18C-E7E8BB66FDCC}"/>
              </a:ext>
            </a:extLst>
          </p:cNvPr>
          <p:cNvPicPr>
            <a:picLocks noChangeAspect="1"/>
          </p:cNvPicPr>
          <p:nvPr/>
        </p:nvPicPr>
        <p:blipFill>
          <a:blip r:embed="rId5"/>
          <a:stretch>
            <a:fillRect/>
          </a:stretch>
        </p:blipFill>
        <p:spPr>
          <a:xfrm>
            <a:off x="5478779" y="2570480"/>
            <a:ext cx="6225538" cy="1341120"/>
          </a:xfrm>
          <a:prstGeom prst="rect">
            <a:avLst/>
          </a:prstGeom>
        </p:spPr>
      </p:pic>
      <p:pic>
        <p:nvPicPr>
          <p:cNvPr id="12" name="Picture 11">
            <a:extLst>
              <a:ext uri="{FF2B5EF4-FFF2-40B4-BE49-F238E27FC236}">
                <a16:creationId xmlns:a16="http://schemas.microsoft.com/office/drawing/2014/main" id="{C4FDE2C8-A3B4-13F4-5588-E9F4DD0DDBFD}"/>
              </a:ext>
            </a:extLst>
          </p:cNvPr>
          <p:cNvPicPr>
            <a:picLocks noChangeAspect="1"/>
          </p:cNvPicPr>
          <p:nvPr/>
        </p:nvPicPr>
        <p:blipFill>
          <a:blip r:embed="rId6"/>
          <a:stretch>
            <a:fillRect/>
          </a:stretch>
        </p:blipFill>
        <p:spPr>
          <a:xfrm>
            <a:off x="5488908" y="4416415"/>
            <a:ext cx="6215407" cy="2121545"/>
          </a:xfrm>
          <a:prstGeom prst="rect">
            <a:avLst/>
          </a:prstGeom>
        </p:spPr>
      </p:pic>
    </p:spTree>
    <p:extLst>
      <p:ext uri="{BB962C8B-B14F-4D97-AF65-F5344CB8AC3E}">
        <p14:creationId xmlns:p14="http://schemas.microsoft.com/office/powerpoint/2010/main" val="274615822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rot="10800000" flipH="1">
            <a:off x="1034" y="-1"/>
            <a:ext cx="12136533" cy="6827968"/>
          </a:xfrm>
          <a:prstGeom prst="rect">
            <a:avLst/>
          </a:prstGeom>
          <a:noFill/>
          <a:ln>
            <a:noFill/>
          </a:ln>
        </p:spPr>
      </p:pic>
      <p:sp>
        <p:nvSpPr>
          <p:cNvPr id="55" name="Google Shape;55;p13"/>
          <p:cNvSpPr txBox="1"/>
          <p:nvPr/>
        </p:nvSpPr>
        <p:spPr>
          <a:xfrm>
            <a:off x="2831600" y="614134"/>
            <a:ext cx="5919200" cy="738623"/>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3200" kern="0" dirty="0">
                <a:solidFill>
                  <a:srgbClr val="FFFFFF"/>
                </a:solidFill>
                <a:latin typeface="Calibri"/>
                <a:ea typeface="Calibri"/>
                <a:cs typeface="Calibri"/>
                <a:sym typeface="Calibri"/>
              </a:rPr>
              <a:t>Libraries and modules included</a:t>
            </a:r>
            <a:endParaRPr sz="3200" kern="0" dirty="0">
              <a:solidFill>
                <a:srgbClr val="FFFFFF"/>
              </a:solidFill>
              <a:latin typeface="Calibri"/>
              <a:ea typeface="Calibri"/>
              <a:cs typeface="Calibri"/>
              <a:sym typeface="Calibri"/>
            </a:endParaRPr>
          </a:p>
        </p:txBody>
      </p:sp>
      <p:pic>
        <p:nvPicPr>
          <p:cNvPr id="56" name="Google Shape;56;p13"/>
          <p:cNvPicPr preferRelativeResize="0"/>
          <p:nvPr/>
        </p:nvPicPr>
        <p:blipFill>
          <a:blip r:embed="rId4">
            <a:alphaModFix/>
          </a:blip>
          <a:stretch>
            <a:fillRect/>
          </a:stretch>
        </p:blipFill>
        <p:spPr>
          <a:xfrm>
            <a:off x="1086233" y="2707615"/>
            <a:ext cx="10139632" cy="245876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Freeform: Shape 22">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24">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6F88E2-AE3D-815D-E6A5-A470FA691560}"/>
              </a:ext>
            </a:extLst>
          </p:cNvPr>
          <p:cNvSpPr>
            <a:spLocks noGrp="1"/>
          </p:cNvSpPr>
          <p:nvPr>
            <p:ph type="title"/>
          </p:nvPr>
        </p:nvSpPr>
        <p:spPr>
          <a:xfrm>
            <a:off x="838200" y="5529884"/>
            <a:ext cx="7719381" cy="1096331"/>
          </a:xfrm>
        </p:spPr>
        <p:txBody>
          <a:bodyPr>
            <a:normAutofit/>
          </a:bodyPr>
          <a:lstStyle/>
          <a:p>
            <a:r>
              <a:rPr lang="en-US" dirty="0">
                <a:cs typeface="Calibri Light"/>
              </a:rPr>
              <a:t>‘n_approved’ helper function</a:t>
            </a:r>
            <a:endParaRPr lang="en-US" dirty="0"/>
          </a:p>
        </p:txBody>
      </p:sp>
      <p:pic>
        <p:nvPicPr>
          <p:cNvPr id="11" name="Picture 10">
            <a:extLst>
              <a:ext uri="{FF2B5EF4-FFF2-40B4-BE49-F238E27FC236}">
                <a16:creationId xmlns:a16="http://schemas.microsoft.com/office/drawing/2014/main" id="{B77833DB-9F12-8CCF-386D-6B4B676BEF85}"/>
              </a:ext>
            </a:extLst>
          </p:cNvPr>
          <p:cNvPicPr>
            <a:picLocks noChangeAspect="1"/>
          </p:cNvPicPr>
          <p:nvPr/>
        </p:nvPicPr>
        <p:blipFill>
          <a:blip r:embed="rId2"/>
          <a:stretch>
            <a:fillRect/>
          </a:stretch>
        </p:blipFill>
        <p:spPr>
          <a:xfrm>
            <a:off x="1543684" y="610870"/>
            <a:ext cx="9083675" cy="933450"/>
          </a:xfrm>
          <a:prstGeom prst="rect">
            <a:avLst/>
          </a:prstGeom>
        </p:spPr>
      </p:pic>
      <p:sp>
        <p:nvSpPr>
          <p:cNvPr id="14" name="TextBox 13">
            <a:extLst>
              <a:ext uri="{FF2B5EF4-FFF2-40B4-BE49-F238E27FC236}">
                <a16:creationId xmlns:a16="http://schemas.microsoft.com/office/drawing/2014/main" id="{8177D987-AA10-1C26-4ACA-EA0CAB424D6E}"/>
              </a:ext>
            </a:extLst>
          </p:cNvPr>
          <p:cNvSpPr txBox="1"/>
          <p:nvPr/>
        </p:nvSpPr>
        <p:spPr>
          <a:xfrm>
            <a:off x="1727200" y="2109010"/>
            <a:ext cx="8900159" cy="2077492"/>
          </a:xfrm>
          <a:prstGeom prst="rect">
            <a:avLst/>
          </a:prstGeom>
          <a:noFill/>
        </p:spPr>
        <p:txBody>
          <a:bodyPr wrap="square">
            <a:spAutoFit/>
          </a:bodyPr>
          <a:lstStyle/>
          <a:p>
            <a:pPr marL="457200" marR="0" lvl="0" indent="0" algn="l" defTabSz="914400" rtl="0" eaLnBrk="1" fontAlgn="auto" latinLnBrk="0" hangingPunct="1">
              <a:lnSpc>
                <a:spcPct val="100000"/>
              </a:lnSpc>
              <a:spcBef>
                <a:spcPts val="600"/>
              </a:spcBef>
              <a:spcAft>
                <a:spcPts val="600"/>
              </a:spcAft>
              <a:buClrTx/>
              <a:buSzTx/>
              <a:buFontTx/>
              <a:buNone/>
              <a:tabLst/>
              <a:defRPr/>
            </a:pPr>
            <a:r>
              <a:rPr kumimoji="0" lang="en-IN" sz="2400" b="0" i="0" u="none" strike="noStrike" kern="1200" cap="none" spc="0" normalizeH="0" baseline="0" noProof="0" dirty="0">
                <a:ln>
                  <a:noFill/>
                </a:ln>
                <a:solidFill>
                  <a:srgbClr val="202122"/>
                </a:solidFill>
                <a:effectLst/>
                <a:uLnTx/>
                <a:uFillTx/>
                <a:latin typeface="Arial" panose="020B0604020202020204" pitchFamily="34" charset="0"/>
                <a:ea typeface="Times New Roman" panose="02020603050405020304" pitchFamily="18" charset="0"/>
                <a:cs typeface="+mn-cs"/>
              </a:rPr>
              <a:t>			   </a:t>
            </a:r>
            <a:r>
              <a:rPr kumimoji="0" lang="en-IN" sz="2400" b="1" i="0" u="sng" strike="noStrike" kern="1200" cap="none" spc="0" normalizeH="0" baseline="0" noProof="0" dirty="0">
                <a:ln>
                  <a:noFill/>
                </a:ln>
                <a:solidFill>
                  <a:srgbClr val="4472C4">
                    <a:lumMod val="50000"/>
                  </a:srgbClr>
                </a:solidFill>
                <a:effectLst/>
                <a:uLnTx/>
                <a:uFillTx/>
                <a:latin typeface="Arial" panose="020B0604020202020204" pitchFamily="34" charset="0"/>
                <a:ea typeface="Times New Roman" panose="02020603050405020304" pitchFamily="18" charset="0"/>
                <a:cs typeface="+mn-cs"/>
              </a:rPr>
              <a:t>KEY FEATURES</a:t>
            </a:r>
            <a:endParaRPr kumimoji="0" lang="en-IN" sz="1800" b="1" i="0" u="sng" strike="noStrike" kern="1200" cap="none" spc="0" normalizeH="0" baseline="0" noProof="0" dirty="0">
              <a:ln>
                <a:noFill/>
              </a:ln>
              <a:solidFill>
                <a:srgbClr val="4472C4">
                  <a:lumMod val="50000"/>
                </a:srgbClr>
              </a:solidFill>
              <a:effectLst/>
              <a:uLnTx/>
              <a:uFillTx/>
              <a:latin typeface="Times New Roman" panose="02020603050405020304" pitchFamily="18" charset="0"/>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600"/>
              </a:spcAft>
              <a:buClrTx/>
              <a:buSzTx/>
              <a:buFont typeface="Symbol" panose="05050102010706020507" pitchFamily="18" charset="2"/>
              <a:buChar char=""/>
              <a:tabLst/>
              <a:defRPr/>
            </a:pPr>
            <a:r>
              <a:rPr kumimoji="0" lang="en-IN" sz="1800" b="0" i="0" u="none" strike="noStrike" kern="1200" cap="none" spc="0" normalizeH="0" baseline="0" noProof="0" dirty="0">
                <a:ln>
                  <a:noFill/>
                </a:ln>
                <a:solidFill>
                  <a:srgbClr val="202122"/>
                </a:solidFill>
                <a:effectLst/>
                <a:uLnTx/>
                <a:uFillTx/>
                <a:latin typeface="Arial" panose="020B0604020202020204" pitchFamily="34" charset="0"/>
                <a:ea typeface="Times New Roman" panose="02020603050405020304" pitchFamily="18" charset="0"/>
                <a:cs typeface="+mn-cs"/>
              </a:rPr>
              <a:t>Assigns a value of 1 if a predicted probability is greater than the parameter p which is a threshold and a value of 0 if it is not</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600"/>
              </a:spcAft>
              <a:buClrTx/>
              <a:buSzTx/>
              <a:buFont typeface="Symbol" panose="05050102010706020507" pitchFamily="18" charset="2"/>
              <a:buChar char=""/>
              <a:tabLst/>
              <a:defRPr/>
            </a:pPr>
            <a:r>
              <a:rPr kumimoji="0" lang="en-IN" sz="1800" b="0" i="0" u="none" strike="noStrike" kern="1200" cap="none" spc="0" normalizeH="0" baseline="0" noProof="0" dirty="0">
                <a:ln>
                  <a:noFill/>
                </a:ln>
                <a:solidFill>
                  <a:srgbClr val="202122"/>
                </a:solidFill>
                <a:effectLst/>
                <a:uLnTx/>
                <a:uFillTx/>
                <a:latin typeface="Arial" panose="020B0604020202020204" pitchFamily="34" charset="0"/>
                <a:ea typeface="Times New Roman" panose="02020603050405020304" pitchFamily="18" charset="0"/>
                <a:cs typeface="+mn-cs"/>
              </a:rPr>
              <a:t>Then it sums the column.</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600"/>
              </a:spcAft>
              <a:buClrTx/>
              <a:buSzTx/>
              <a:buFont typeface="Symbol" panose="05050102010706020507" pitchFamily="18" charset="2"/>
              <a:buChar char=""/>
              <a:tabLst/>
              <a:defRPr/>
            </a:pPr>
            <a:r>
              <a:rPr kumimoji="0" lang="en-IN" sz="1800" b="0" i="0" u="none" strike="noStrike" kern="1200" cap="none" spc="0" normalizeH="0" baseline="0" noProof="0" dirty="0">
                <a:ln>
                  <a:noFill/>
                </a:ln>
                <a:solidFill>
                  <a:srgbClr val="202122"/>
                </a:solidFill>
                <a:effectLst/>
                <a:uLnTx/>
                <a:uFillTx/>
                <a:latin typeface="Arial" panose="020B0604020202020204" pitchFamily="34" charset="0"/>
                <a:ea typeface="Times New Roman" panose="02020603050405020304" pitchFamily="18" charset="0"/>
                <a:cs typeface="+mn-cs"/>
              </a:rPr>
              <a:t>for given any percentage values the function will return the number of rows with estimated probabilities greater than the threshold</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32315285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2" name="Picture 81">
            <a:extLst>
              <a:ext uri="{FF2B5EF4-FFF2-40B4-BE49-F238E27FC236}">
                <a16:creationId xmlns:a16="http://schemas.microsoft.com/office/drawing/2014/main" id="{1A0B8E57-0D98-D3F2-AA8C-A7DF192AC726}"/>
              </a:ext>
            </a:extLst>
          </p:cNvPr>
          <p:cNvPicPr>
            <a:picLocks noChangeAspect="1"/>
          </p:cNvPicPr>
          <p:nvPr/>
        </p:nvPicPr>
        <p:blipFill rotWithShape="1">
          <a:blip r:embed="rId2">
            <a:duotone>
              <a:prstClr val="black"/>
              <a:prstClr val="white"/>
            </a:duotone>
            <a:alphaModFix amt="35000"/>
          </a:blip>
          <a:srcRect t="4796" b="10935"/>
          <a:stretch/>
        </p:blipFill>
        <p:spPr>
          <a:xfrm>
            <a:off x="162580" y="-320031"/>
            <a:ext cx="12191980" cy="6857990"/>
          </a:xfrm>
          <a:prstGeom prst="rect">
            <a:avLst/>
          </a:prstGeom>
        </p:spPr>
      </p:pic>
      <p:sp>
        <p:nvSpPr>
          <p:cNvPr id="91" name="Rectangle 90">
            <a:extLst>
              <a:ext uri="{FF2B5EF4-FFF2-40B4-BE49-F238E27FC236}">
                <a16:creationId xmlns:a16="http://schemas.microsoft.com/office/drawing/2014/main" id="{FCEC2294-5A7B-45E5-9251-C1AA89F4A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alpha val="6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30513-98A3-4065-04A3-E53755691155}"/>
              </a:ext>
            </a:extLst>
          </p:cNvPr>
          <p:cNvSpPr>
            <a:spLocks noGrp="1"/>
          </p:cNvSpPr>
          <p:nvPr>
            <p:ph type="title"/>
          </p:nvPr>
        </p:nvSpPr>
        <p:spPr>
          <a:xfrm>
            <a:off x="838201" y="1065862"/>
            <a:ext cx="3313164" cy="4726276"/>
          </a:xfrm>
        </p:spPr>
        <p:txBody>
          <a:bodyPr vert="horz" lIns="91440" tIns="45720" rIns="91440" bIns="45720" rtlCol="0">
            <a:normAutofit/>
          </a:bodyPr>
          <a:lstStyle/>
          <a:p>
            <a:pPr algn="r"/>
            <a:r>
              <a:rPr lang="en-US" sz="4000" dirty="0"/>
              <a:t>Code Snippets</a:t>
            </a:r>
          </a:p>
        </p:txBody>
      </p:sp>
      <p:cxnSp>
        <p:nvCxnSpPr>
          <p:cNvPr id="93" name="Straight Connector 9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46" name="Picture 146" descr="Text, icon&#10;&#10;Description automatically generated">
            <a:extLst>
              <a:ext uri="{FF2B5EF4-FFF2-40B4-BE49-F238E27FC236}">
                <a16:creationId xmlns:a16="http://schemas.microsoft.com/office/drawing/2014/main" id="{FD7A081C-2AE4-DA0E-FB64-DC7304177E51}"/>
              </a:ext>
            </a:extLst>
          </p:cNvPr>
          <p:cNvPicPr>
            <a:picLocks noChangeAspect="1"/>
          </p:cNvPicPr>
          <p:nvPr/>
        </p:nvPicPr>
        <p:blipFill rotWithShape="1">
          <a:blip r:embed="rId3"/>
          <a:srcRect l="6604" t="15695" r="5660" b="20628"/>
          <a:stretch/>
        </p:blipFill>
        <p:spPr>
          <a:xfrm>
            <a:off x="376237" y="223837"/>
            <a:ext cx="1524285" cy="1152389"/>
          </a:xfrm>
          <a:prstGeom prst="rect">
            <a:avLst/>
          </a:prstGeom>
        </p:spPr>
      </p:pic>
      <p:pic>
        <p:nvPicPr>
          <p:cNvPr id="8" name="Picture 7">
            <a:extLst>
              <a:ext uri="{FF2B5EF4-FFF2-40B4-BE49-F238E27FC236}">
                <a16:creationId xmlns:a16="http://schemas.microsoft.com/office/drawing/2014/main" id="{09C51F4C-58C9-3114-38FC-E0076A7F2D7C}"/>
              </a:ext>
            </a:extLst>
          </p:cNvPr>
          <p:cNvPicPr>
            <a:picLocks noChangeAspect="1"/>
          </p:cNvPicPr>
          <p:nvPr/>
        </p:nvPicPr>
        <p:blipFill>
          <a:blip r:embed="rId4"/>
          <a:stretch>
            <a:fillRect/>
          </a:stretch>
        </p:blipFill>
        <p:spPr>
          <a:xfrm>
            <a:off x="5154848" y="320039"/>
            <a:ext cx="6457495" cy="2116455"/>
          </a:xfrm>
          <a:prstGeom prst="rect">
            <a:avLst/>
          </a:prstGeom>
        </p:spPr>
      </p:pic>
      <p:pic>
        <p:nvPicPr>
          <p:cNvPr id="11" name="Picture 10">
            <a:extLst>
              <a:ext uri="{FF2B5EF4-FFF2-40B4-BE49-F238E27FC236}">
                <a16:creationId xmlns:a16="http://schemas.microsoft.com/office/drawing/2014/main" id="{47C95567-9FAD-DC3C-649A-7916BD7C5716}"/>
              </a:ext>
            </a:extLst>
          </p:cNvPr>
          <p:cNvPicPr>
            <a:picLocks noChangeAspect="1"/>
          </p:cNvPicPr>
          <p:nvPr/>
        </p:nvPicPr>
        <p:blipFill>
          <a:blip r:embed="rId5"/>
          <a:stretch>
            <a:fillRect/>
          </a:stretch>
        </p:blipFill>
        <p:spPr>
          <a:xfrm>
            <a:off x="5154847" y="2711760"/>
            <a:ext cx="6457477" cy="1230320"/>
          </a:xfrm>
          <a:prstGeom prst="rect">
            <a:avLst/>
          </a:prstGeom>
        </p:spPr>
      </p:pic>
      <p:pic>
        <p:nvPicPr>
          <p:cNvPr id="12" name="Picture 11">
            <a:extLst>
              <a:ext uri="{FF2B5EF4-FFF2-40B4-BE49-F238E27FC236}">
                <a16:creationId xmlns:a16="http://schemas.microsoft.com/office/drawing/2014/main" id="{C7CC18E5-43B7-EDD1-A056-20452A06FF8E}"/>
              </a:ext>
            </a:extLst>
          </p:cNvPr>
          <p:cNvPicPr>
            <a:picLocks noChangeAspect="1"/>
          </p:cNvPicPr>
          <p:nvPr/>
        </p:nvPicPr>
        <p:blipFill>
          <a:blip r:embed="rId6"/>
          <a:stretch>
            <a:fillRect/>
          </a:stretch>
        </p:blipFill>
        <p:spPr>
          <a:xfrm>
            <a:off x="5154846" y="4295134"/>
            <a:ext cx="6457477" cy="1889771"/>
          </a:xfrm>
          <a:prstGeom prst="rect">
            <a:avLst/>
          </a:prstGeom>
        </p:spPr>
      </p:pic>
    </p:spTree>
    <p:extLst>
      <p:ext uri="{BB962C8B-B14F-4D97-AF65-F5344CB8AC3E}">
        <p14:creationId xmlns:p14="http://schemas.microsoft.com/office/powerpoint/2010/main" val="2989022179"/>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5">
            <a:extLst>
              <a:ext uri="{FF2B5EF4-FFF2-40B4-BE49-F238E27FC236}">
                <a16:creationId xmlns:a16="http://schemas.microsoft.com/office/drawing/2014/main" id="{151EF375-D0DB-5CE3-EA2D-12946070E5C2}"/>
              </a:ext>
            </a:extLst>
          </p:cNvPr>
          <p:cNvPicPr>
            <a:picLocks noChangeAspect="1"/>
          </p:cNvPicPr>
          <p:nvPr/>
        </p:nvPicPr>
        <p:blipFill rotWithShape="1">
          <a:blip r:embed="rId2"/>
          <a:srcRect t="31887" b="28219"/>
          <a:stretch/>
        </p:blipFill>
        <p:spPr>
          <a:xfrm>
            <a:off x="2522356" y="10"/>
            <a:ext cx="9669642" cy="6857990"/>
          </a:xfrm>
          <a:prstGeom prst="rect">
            <a:avLst/>
          </a:prstGeom>
        </p:spPr>
      </p:pic>
      <p:sp>
        <p:nvSpPr>
          <p:cNvPr id="23" name="Rectangle 2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618414-D467-F676-00CC-891A9DA0CD3B}"/>
              </a:ext>
            </a:extLst>
          </p:cNvPr>
          <p:cNvSpPr>
            <a:spLocks noGrp="1"/>
          </p:cNvSpPr>
          <p:nvPr>
            <p:ph type="title"/>
          </p:nvPr>
        </p:nvSpPr>
        <p:spPr>
          <a:xfrm>
            <a:off x="373856" y="1865313"/>
            <a:ext cx="3822189" cy="1899912"/>
          </a:xfrm>
        </p:spPr>
        <p:txBody>
          <a:bodyPr vert="horz" lIns="91440" tIns="45720" rIns="91440" bIns="45720" rtlCol="0">
            <a:normAutofit/>
          </a:bodyPr>
          <a:lstStyle/>
          <a:p>
            <a:r>
              <a:rPr lang="en-US" sz="4000" dirty="0">
                <a:latin typeface="Comic Sans MS"/>
              </a:rPr>
              <a:t>THANK YOU</a:t>
            </a:r>
            <a:endParaRPr lang="en-US" sz="4000" dirty="0"/>
          </a:p>
        </p:txBody>
      </p:sp>
      <p:sp>
        <p:nvSpPr>
          <p:cNvPr id="3" name="Content Placeholder 2">
            <a:extLst>
              <a:ext uri="{FF2B5EF4-FFF2-40B4-BE49-F238E27FC236}">
                <a16:creationId xmlns:a16="http://schemas.microsoft.com/office/drawing/2014/main" id="{D8CC7B53-B404-E603-9A0F-F520358B19F5}"/>
              </a:ext>
            </a:extLst>
          </p:cNvPr>
          <p:cNvSpPr>
            <a:spLocks noGrp="1"/>
          </p:cNvSpPr>
          <p:nvPr>
            <p:ph idx="1"/>
          </p:nvPr>
        </p:nvSpPr>
        <p:spPr>
          <a:xfrm>
            <a:off x="4763" y="3851045"/>
            <a:ext cx="3822189" cy="3742762"/>
          </a:xfrm>
        </p:spPr>
        <p:txBody>
          <a:bodyPr vert="horz" lIns="91440" tIns="45720" rIns="91440" bIns="45720" rtlCol="0" anchor="t">
            <a:normAutofit/>
          </a:bodyPr>
          <a:lstStyle/>
          <a:p>
            <a:pPr algn="ctr">
              <a:buNone/>
            </a:pPr>
            <a:r>
              <a:rPr lang="en-US" sz="2000" dirty="0">
                <a:ea typeface="+mn-lt"/>
                <a:cs typeface="+mn-lt"/>
              </a:rPr>
              <a:t>Hope you liked the work</a:t>
            </a:r>
            <a:endParaRPr lang="en-US" sz="2000" dirty="0">
              <a:cs typeface="Calibri"/>
            </a:endParaRPr>
          </a:p>
          <a:p>
            <a:pPr algn="ctr">
              <a:buNone/>
            </a:pPr>
            <a:endParaRPr lang="en-US" sz="2000" dirty="0">
              <a:cs typeface="Calibri"/>
            </a:endParaRPr>
          </a:p>
          <a:p>
            <a:pPr marL="0" indent="0">
              <a:buNone/>
            </a:pPr>
            <a:endParaRPr lang="en-US" sz="2000" dirty="0">
              <a:cs typeface="Calibri"/>
            </a:endParaRPr>
          </a:p>
        </p:txBody>
      </p:sp>
    </p:spTree>
    <p:extLst>
      <p:ext uri="{BB962C8B-B14F-4D97-AF65-F5344CB8AC3E}">
        <p14:creationId xmlns:p14="http://schemas.microsoft.com/office/powerpoint/2010/main" val="1026836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1" y="1"/>
            <a:ext cx="12192001" cy="6823740"/>
          </a:xfrm>
          <a:prstGeom prst="rect">
            <a:avLst/>
          </a:prstGeom>
          <a:noFill/>
          <a:ln>
            <a:noFill/>
          </a:ln>
        </p:spPr>
      </p:pic>
      <p:sp>
        <p:nvSpPr>
          <p:cNvPr id="62" name="Google Shape;62;p14"/>
          <p:cNvSpPr txBox="1"/>
          <p:nvPr/>
        </p:nvSpPr>
        <p:spPr>
          <a:xfrm>
            <a:off x="565167" y="87095"/>
            <a:ext cx="9722000" cy="717333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4267" b="1" kern="0" dirty="0">
                <a:solidFill>
                  <a:srgbClr val="000000"/>
                </a:solidFill>
                <a:latin typeface="Calibri"/>
                <a:ea typeface="Calibri"/>
                <a:cs typeface="Calibri"/>
                <a:sym typeface="Calibri"/>
              </a:rPr>
              <a:t>Train-test split</a:t>
            </a:r>
            <a:endParaRPr sz="4267" b="1" kern="0" dirty="0">
              <a:solidFill>
                <a:srgbClr val="000000"/>
              </a:solidFill>
              <a:latin typeface="Calibri"/>
              <a:ea typeface="Calibri"/>
              <a:cs typeface="Calibri"/>
              <a:sym typeface="Calibri"/>
            </a:endParaRPr>
          </a:p>
          <a:p>
            <a:pPr defTabSz="1219170">
              <a:buClr>
                <a:srgbClr val="000000"/>
              </a:buClr>
            </a:pPr>
            <a:endParaRPr sz="1867" kern="0" dirty="0">
              <a:solidFill>
                <a:srgbClr val="000000"/>
              </a:solidFill>
              <a:latin typeface="Calibri"/>
              <a:ea typeface="Calibri"/>
              <a:cs typeface="Calibri"/>
              <a:sym typeface="Calibri"/>
            </a:endParaRPr>
          </a:p>
          <a:p>
            <a:pPr defTabSz="1219170">
              <a:lnSpc>
                <a:spcPct val="115000"/>
              </a:lnSpc>
              <a:buClr>
                <a:srgbClr val="000000"/>
              </a:buClr>
            </a:pPr>
            <a:endParaRPr sz="2133" b="1" kern="0" dirty="0">
              <a:solidFill>
                <a:srgbClr val="000000"/>
              </a:solidFill>
              <a:latin typeface="Calibri"/>
              <a:ea typeface="Calibri"/>
              <a:cs typeface="Calibri"/>
              <a:sym typeface="Calibri"/>
            </a:endParaRPr>
          </a:p>
          <a:p>
            <a:pPr defTabSz="1219170">
              <a:lnSpc>
                <a:spcPct val="115000"/>
              </a:lnSpc>
              <a:spcBef>
                <a:spcPts val="2933"/>
              </a:spcBef>
              <a:buClr>
                <a:srgbClr val="000000"/>
              </a:buClr>
            </a:pPr>
            <a:r>
              <a:rPr lang="en" sz="2000" kern="0" dirty="0">
                <a:solidFill>
                  <a:srgbClr val="000000"/>
                </a:solidFill>
                <a:latin typeface="Calibri"/>
                <a:ea typeface="Calibri"/>
                <a:cs typeface="Calibri"/>
                <a:sym typeface="Calibri"/>
              </a:rPr>
              <a:t>After identifying target variable as ‘Loan Status’, we split data 80/20 while keeping the distribution of bad loans in test set same as that in the pre-split dataset using train-test split</a:t>
            </a:r>
            <a:endParaRPr sz="2000" kern="0" dirty="0">
              <a:solidFill>
                <a:srgbClr val="000000"/>
              </a:solidFill>
              <a:latin typeface="Calibri"/>
              <a:ea typeface="Calibri"/>
              <a:cs typeface="Calibri"/>
              <a:sym typeface="Calibri"/>
            </a:endParaRPr>
          </a:p>
          <a:p>
            <a:pPr defTabSz="1219170">
              <a:lnSpc>
                <a:spcPct val="115000"/>
              </a:lnSpc>
              <a:spcBef>
                <a:spcPts val="2933"/>
              </a:spcBef>
              <a:buClr>
                <a:srgbClr val="000000"/>
              </a:buClr>
            </a:pPr>
            <a:r>
              <a:rPr lang="en" sz="2000" kern="0" dirty="0">
                <a:solidFill>
                  <a:srgbClr val="000000"/>
                </a:solidFill>
                <a:latin typeface="Calibri"/>
                <a:ea typeface="Calibri"/>
                <a:cs typeface="Calibri"/>
                <a:sym typeface="Calibri"/>
              </a:rPr>
              <a:t>The train-test split procedure is used to estimate the performance of machine learning algorithms when they are used to make predictions on data not used to train the model.</a:t>
            </a:r>
            <a:endParaRPr sz="2000" kern="0" dirty="0">
              <a:solidFill>
                <a:srgbClr val="000000"/>
              </a:solidFill>
              <a:latin typeface="Calibri"/>
              <a:ea typeface="Calibri"/>
              <a:cs typeface="Calibri"/>
              <a:sym typeface="Calibri"/>
            </a:endParaRPr>
          </a:p>
          <a:p>
            <a:pPr defTabSz="1219170">
              <a:lnSpc>
                <a:spcPct val="115000"/>
              </a:lnSpc>
              <a:spcBef>
                <a:spcPts val="2933"/>
              </a:spcBef>
              <a:buClr>
                <a:srgbClr val="000000"/>
              </a:buClr>
            </a:pPr>
            <a:r>
              <a:rPr lang="en" sz="2000" kern="0" dirty="0">
                <a:solidFill>
                  <a:srgbClr val="000000"/>
                </a:solidFill>
                <a:latin typeface="Calibri"/>
                <a:ea typeface="Calibri"/>
                <a:cs typeface="Calibri"/>
                <a:sym typeface="Calibri"/>
              </a:rPr>
              <a:t>The train-test split procedure is appropriate when you have a very large dataset, a costly model to train, or require a good estimate of model performance quickly.</a:t>
            </a:r>
            <a:endParaRPr sz="2000" kern="0" dirty="0">
              <a:solidFill>
                <a:srgbClr val="000000"/>
              </a:solidFill>
              <a:latin typeface="Calibri"/>
              <a:ea typeface="Calibri"/>
              <a:cs typeface="Calibri"/>
              <a:sym typeface="Calibri"/>
            </a:endParaRPr>
          </a:p>
          <a:p>
            <a:pPr defTabSz="1219170">
              <a:lnSpc>
                <a:spcPct val="115000"/>
              </a:lnSpc>
              <a:spcBef>
                <a:spcPts val="2933"/>
              </a:spcBef>
              <a:buClr>
                <a:srgbClr val="000000"/>
              </a:buClr>
            </a:pPr>
            <a:endParaRPr sz="1867" kern="0" dirty="0">
              <a:solidFill>
                <a:srgbClr val="000000"/>
              </a:solidFill>
              <a:latin typeface="Calibri"/>
              <a:ea typeface="Calibri"/>
              <a:cs typeface="Calibri"/>
              <a:sym typeface="Calibri"/>
            </a:endParaRPr>
          </a:p>
          <a:p>
            <a:pPr defTabSz="1219170">
              <a:lnSpc>
                <a:spcPct val="115000"/>
              </a:lnSpc>
              <a:spcBef>
                <a:spcPts val="2933"/>
              </a:spcBef>
              <a:buClr>
                <a:srgbClr val="000000"/>
              </a:buClr>
            </a:pPr>
            <a:endParaRPr sz="1867" kern="0" dirty="0">
              <a:solidFill>
                <a:srgbClr val="000000"/>
              </a:solidFill>
              <a:latin typeface="Calibri"/>
              <a:ea typeface="Calibri"/>
              <a:cs typeface="Calibri"/>
              <a:sym typeface="Calibri"/>
            </a:endParaRPr>
          </a:p>
          <a:p>
            <a:pPr defTabSz="1219170">
              <a:spcBef>
                <a:spcPts val="2933"/>
              </a:spcBef>
              <a:buClr>
                <a:srgbClr val="000000"/>
              </a:buClr>
            </a:pPr>
            <a:endParaRPr sz="1533" kern="0" dirty="0">
              <a:solidFill>
                <a:srgbClr val="000000"/>
              </a:solidFill>
              <a:highlight>
                <a:srgbClr val="FFFFFF"/>
              </a:highlight>
              <a:latin typeface="Arial"/>
              <a:cs typeface="Arial"/>
              <a:sym typeface="Arial"/>
            </a:endParaRPr>
          </a:p>
        </p:txBody>
      </p:sp>
      <p:pic>
        <p:nvPicPr>
          <p:cNvPr id="63" name="Google Shape;63;p14"/>
          <p:cNvPicPr preferRelativeResize="0"/>
          <p:nvPr/>
        </p:nvPicPr>
        <p:blipFill>
          <a:blip r:embed="rId4">
            <a:alphaModFix/>
          </a:blip>
          <a:stretch>
            <a:fillRect/>
          </a:stretch>
        </p:blipFill>
        <p:spPr>
          <a:xfrm>
            <a:off x="564784" y="5101547"/>
            <a:ext cx="11062432" cy="12300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190466" y="1"/>
            <a:ext cx="12382465" cy="6857999"/>
          </a:xfrm>
          <a:prstGeom prst="rect">
            <a:avLst/>
          </a:prstGeom>
          <a:noFill/>
          <a:ln>
            <a:noFill/>
          </a:ln>
        </p:spPr>
      </p:pic>
      <p:sp>
        <p:nvSpPr>
          <p:cNvPr id="69" name="Google Shape;69;p15"/>
          <p:cNvSpPr txBox="1">
            <a:spLocks noGrp="1"/>
          </p:cNvSpPr>
          <p:nvPr>
            <p:ph type="title"/>
          </p:nvPr>
        </p:nvSpPr>
        <p:spPr>
          <a:xfrm>
            <a:off x="685800" y="213067"/>
            <a:ext cx="10007600" cy="1272800"/>
          </a:xfrm>
          <a:prstGeom prst="rect">
            <a:avLst/>
          </a:prstGeom>
        </p:spPr>
        <p:txBody>
          <a:bodyPr spcFirstLastPara="1" wrap="square" lIns="121900" tIns="121900" rIns="121900" bIns="121900" anchor="t" anchorCtr="0">
            <a:normAutofit/>
          </a:bodyPr>
          <a:lstStyle/>
          <a:p>
            <a:r>
              <a:rPr lang="en" sz="3333" u="sng"/>
              <a:t>Converting non numerical data to numerical</a:t>
            </a:r>
            <a:r>
              <a:rPr lang="en" sz="3333"/>
              <a:t>:</a:t>
            </a:r>
            <a:endParaRPr sz="3333"/>
          </a:p>
        </p:txBody>
      </p:sp>
      <p:sp>
        <p:nvSpPr>
          <p:cNvPr id="70" name="Google Shape;70;p15"/>
          <p:cNvSpPr txBox="1">
            <a:spLocks noGrp="1"/>
          </p:cNvSpPr>
          <p:nvPr>
            <p:ph type="body" idx="1"/>
          </p:nvPr>
        </p:nvSpPr>
        <p:spPr>
          <a:xfrm>
            <a:off x="482600" y="1536700"/>
            <a:ext cx="9597600" cy="3264000"/>
          </a:xfrm>
          <a:prstGeom prst="rect">
            <a:avLst/>
          </a:prstGeom>
        </p:spPr>
        <p:txBody>
          <a:bodyPr spcFirstLastPara="1" wrap="square" lIns="121900" tIns="121900" rIns="121900" bIns="121900" anchor="t" anchorCtr="0">
            <a:normAutofit/>
          </a:bodyPr>
          <a:lstStyle/>
          <a:p>
            <a:pPr marL="0" indent="0">
              <a:buNone/>
            </a:pPr>
            <a:r>
              <a:rPr lang="en" sz="2000">
                <a:solidFill>
                  <a:schemeClr val="dk1"/>
                </a:solidFill>
              </a:rPr>
              <a:t>Since we have many columns eg.dates, months, whose data we cannot use directly in further algorithms, we convert the such data to fully numerical data by creating functions.</a:t>
            </a:r>
            <a:endParaRPr sz="2000">
              <a:solidFill>
                <a:schemeClr val="dk1"/>
              </a:solidFill>
            </a:endParaRPr>
          </a:p>
          <a:p>
            <a:pPr marL="0" indent="0">
              <a:spcBef>
                <a:spcPts val="1600"/>
              </a:spcBef>
              <a:spcAft>
                <a:spcPts val="1600"/>
              </a:spcAft>
              <a:buNone/>
            </a:pPr>
            <a:r>
              <a:rPr lang="en" sz="2000">
                <a:solidFill>
                  <a:schemeClr val="dk1"/>
                </a:solidFill>
              </a:rPr>
              <a:t>Below is a function to convert date columns to datetime format and create a new column as a difference between today and the respective date :</a:t>
            </a:r>
            <a:r>
              <a:rPr lang="en" sz="2000"/>
              <a:t> </a:t>
            </a:r>
            <a:endParaRPr sz="2000"/>
          </a:p>
        </p:txBody>
      </p:sp>
      <p:pic>
        <p:nvPicPr>
          <p:cNvPr id="71" name="Google Shape;71;p15"/>
          <p:cNvPicPr preferRelativeResize="0"/>
          <p:nvPr/>
        </p:nvPicPr>
        <p:blipFill>
          <a:blip r:embed="rId4">
            <a:alphaModFix/>
          </a:blip>
          <a:stretch>
            <a:fillRect/>
          </a:stretch>
        </p:blipFill>
        <p:spPr>
          <a:xfrm>
            <a:off x="506201" y="4053100"/>
            <a:ext cx="11242201" cy="25155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6"/>
          <p:cNvPicPr preferRelativeResize="0"/>
          <p:nvPr/>
        </p:nvPicPr>
        <p:blipFill>
          <a:blip r:embed="rId3">
            <a:alphaModFix/>
          </a:blip>
          <a:stretch>
            <a:fillRect/>
          </a:stretch>
        </p:blipFill>
        <p:spPr>
          <a:xfrm>
            <a:off x="1" y="1"/>
            <a:ext cx="12192001" cy="6823740"/>
          </a:xfrm>
          <a:prstGeom prst="rect">
            <a:avLst/>
          </a:prstGeom>
          <a:noFill/>
          <a:ln>
            <a:noFill/>
          </a:ln>
        </p:spPr>
      </p:pic>
      <p:sp>
        <p:nvSpPr>
          <p:cNvPr id="77" name="Google Shape;77;p16"/>
          <p:cNvSpPr txBox="1">
            <a:spLocks noGrp="1"/>
          </p:cNvSpPr>
          <p:nvPr>
            <p:ph type="body" idx="1"/>
          </p:nvPr>
        </p:nvSpPr>
        <p:spPr>
          <a:xfrm>
            <a:off x="990600" y="336567"/>
            <a:ext cx="10007600" cy="3264000"/>
          </a:xfrm>
          <a:prstGeom prst="rect">
            <a:avLst/>
          </a:prstGeom>
        </p:spPr>
        <p:txBody>
          <a:bodyPr spcFirstLastPara="1" wrap="square" lIns="121900" tIns="121900" rIns="121900" bIns="121900" anchor="t" anchorCtr="0">
            <a:normAutofit/>
          </a:bodyPr>
          <a:lstStyle/>
          <a:p>
            <a:pPr marL="0" indent="0">
              <a:spcAft>
                <a:spcPts val="1600"/>
              </a:spcAft>
              <a:buNone/>
            </a:pPr>
            <a:r>
              <a:rPr lang="en">
                <a:solidFill>
                  <a:schemeClr val="lt1"/>
                </a:solidFill>
              </a:rPr>
              <a:t>Similarly a function to convert ‘string’ type data in the column on ‘months’ to the numeric data with the following code:</a:t>
            </a:r>
            <a:endParaRPr>
              <a:solidFill>
                <a:schemeClr val="lt1"/>
              </a:solidFill>
            </a:endParaRPr>
          </a:p>
        </p:txBody>
      </p:sp>
      <p:pic>
        <p:nvPicPr>
          <p:cNvPr id="78" name="Google Shape;78;p16"/>
          <p:cNvPicPr preferRelativeResize="0"/>
          <p:nvPr/>
        </p:nvPicPr>
        <p:blipFill>
          <a:blip r:embed="rId4">
            <a:alphaModFix/>
          </a:blip>
          <a:stretch>
            <a:fillRect/>
          </a:stretch>
        </p:blipFill>
        <p:spPr>
          <a:xfrm>
            <a:off x="1092201" y="1604834"/>
            <a:ext cx="9410700" cy="1181100"/>
          </a:xfrm>
          <a:prstGeom prst="rect">
            <a:avLst/>
          </a:prstGeom>
          <a:noFill/>
          <a:ln>
            <a:noFill/>
          </a:ln>
        </p:spPr>
      </p:pic>
      <p:sp>
        <p:nvSpPr>
          <p:cNvPr id="79" name="Google Shape;79;p16"/>
          <p:cNvSpPr txBox="1">
            <a:spLocks noGrp="1"/>
          </p:cNvSpPr>
          <p:nvPr>
            <p:ph type="body" idx="1"/>
          </p:nvPr>
        </p:nvSpPr>
        <p:spPr>
          <a:xfrm>
            <a:off x="990600" y="3039051"/>
            <a:ext cx="10007600" cy="1019600"/>
          </a:xfrm>
          <a:prstGeom prst="rect">
            <a:avLst/>
          </a:prstGeom>
        </p:spPr>
        <p:txBody>
          <a:bodyPr spcFirstLastPara="1" wrap="square" lIns="121900" tIns="121900" rIns="121900" bIns="121900" anchor="t" anchorCtr="0">
            <a:normAutofit/>
          </a:bodyPr>
          <a:lstStyle/>
          <a:p>
            <a:pPr marL="0" indent="0">
              <a:buNone/>
            </a:pPr>
            <a:r>
              <a:rPr lang="en">
                <a:solidFill>
                  <a:schemeClr val="lt1"/>
                </a:solidFill>
              </a:rPr>
              <a:t>We thereafter divide trained data into categorical and numerical subsets with the following code:</a:t>
            </a:r>
            <a:endParaRPr>
              <a:solidFill>
                <a:schemeClr val="lt1"/>
              </a:solidFill>
            </a:endParaRPr>
          </a:p>
          <a:p>
            <a:pPr marL="0" indent="0">
              <a:spcBef>
                <a:spcPts val="1600"/>
              </a:spcBef>
              <a:spcAft>
                <a:spcPts val="1600"/>
              </a:spcAft>
              <a:buNone/>
            </a:pPr>
            <a:endParaRPr>
              <a:solidFill>
                <a:schemeClr val="lt1"/>
              </a:solidFill>
            </a:endParaRPr>
          </a:p>
        </p:txBody>
      </p:sp>
      <p:pic>
        <p:nvPicPr>
          <p:cNvPr id="80" name="Google Shape;80;p16"/>
          <p:cNvPicPr preferRelativeResize="0"/>
          <p:nvPr/>
        </p:nvPicPr>
        <p:blipFill rotWithShape="1">
          <a:blip r:embed="rId5">
            <a:alphaModFix/>
          </a:blip>
          <a:srcRect r="17211"/>
          <a:stretch/>
        </p:blipFill>
        <p:spPr>
          <a:xfrm>
            <a:off x="1092200" y="3686734"/>
            <a:ext cx="9761800" cy="694900"/>
          </a:xfrm>
          <a:prstGeom prst="rect">
            <a:avLst/>
          </a:prstGeom>
          <a:noFill/>
          <a:ln>
            <a:noFill/>
          </a:ln>
        </p:spPr>
      </p:pic>
      <p:sp>
        <p:nvSpPr>
          <p:cNvPr id="81" name="Google Shape;81;p16"/>
          <p:cNvSpPr txBox="1">
            <a:spLocks noGrp="1"/>
          </p:cNvSpPr>
          <p:nvPr>
            <p:ph type="body" idx="1"/>
          </p:nvPr>
        </p:nvSpPr>
        <p:spPr>
          <a:xfrm>
            <a:off x="1600200" y="4585600"/>
            <a:ext cx="8174400" cy="1970400"/>
          </a:xfrm>
          <a:prstGeom prst="rect">
            <a:avLst/>
          </a:prstGeom>
        </p:spPr>
        <p:txBody>
          <a:bodyPr spcFirstLastPara="1" wrap="square" lIns="121900" tIns="121900" rIns="121900" bIns="121900" anchor="t" anchorCtr="0">
            <a:normAutofit/>
          </a:bodyPr>
          <a:lstStyle/>
          <a:p>
            <a:pPr marL="0" indent="0">
              <a:buNone/>
            </a:pPr>
            <a:r>
              <a:rPr lang="en">
                <a:solidFill>
                  <a:schemeClr val="lt1"/>
                </a:solidFill>
              </a:rPr>
              <a:t>We now have our data divided into: categorical type and numerical type.</a:t>
            </a:r>
            <a:endParaRPr>
              <a:solidFill>
                <a:schemeClr val="lt1"/>
              </a:solidFill>
            </a:endParaRPr>
          </a:p>
          <a:p>
            <a:pPr marL="0" indent="0">
              <a:spcBef>
                <a:spcPts val="1600"/>
              </a:spcBef>
              <a:buNone/>
            </a:pPr>
            <a:r>
              <a:rPr lang="en">
                <a:solidFill>
                  <a:schemeClr val="lt1"/>
                </a:solidFill>
              </a:rPr>
              <a:t>Now we apply </a:t>
            </a:r>
            <a:endParaRPr>
              <a:solidFill>
                <a:schemeClr val="lt1"/>
              </a:solidFill>
            </a:endParaRPr>
          </a:p>
          <a:p>
            <a:pPr indent="-422899">
              <a:spcBef>
                <a:spcPts val="1600"/>
              </a:spcBef>
              <a:buClr>
                <a:schemeClr val="lt1"/>
              </a:buClr>
              <a:buSzPct val="100000"/>
              <a:buAutoNum type="arabicPeriod"/>
            </a:pPr>
            <a:r>
              <a:rPr lang="en" b="1">
                <a:solidFill>
                  <a:schemeClr val="lt1"/>
                </a:solidFill>
              </a:rPr>
              <a:t>Chi-squared statistic</a:t>
            </a:r>
            <a:r>
              <a:rPr lang="en">
                <a:solidFill>
                  <a:schemeClr val="lt1"/>
                </a:solidFill>
              </a:rPr>
              <a:t> for the categorical type data  </a:t>
            </a:r>
            <a:endParaRPr>
              <a:solidFill>
                <a:schemeClr val="lt1"/>
              </a:solidFill>
            </a:endParaRPr>
          </a:p>
          <a:p>
            <a:pPr indent="-422899">
              <a:buClr>
                <a:schemeClr val="lt1"/>
              </a:buClr>
              <a:buSzPct val="100000"/>
              <a:buAutoNum type="arabicPeriod"/>
            </a:pPr>
            <a:r>
              <a:rPr lang="en" b="1">
                <a:solidFill>
                  <a:schemeClr val="lt1"/>
                </a:solidFill>
              </a:rPr>
              <a:t>Anova statistic</a:t>
            </a:r>
            <a:r>
              <a:rPr lang="en">
                <a:solidFill>
                  <a:schemeClr val="lt1"/>
                </a:solidFill>
              </a:rPr>
              <a:t> for numerical type data</a:t>
            </a:r>
            <a:endParaRPr>
              <a:solidFill>
                <a:schemeClr val="lt1"/>
              </a:solidFill>
            </a:endParaRP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Avenir Next LT Pro"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939</TotalTime>
  <Words>3287</Words>
  <Application>Microsoft Office PowerPoint</Application>
  <PresentationFormat>Widescreen</PresentationFormat>
  <Paragraphs>276</Paragraphs>
  <Slides>62</Slides>
  <Notes>14</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62</vt:i4>
      </vt:variant>
    </vt:vector>
  </HeadingPairs>
  <TitlesOfParts>
    <vt:vector size="81" baseType="lpstr">
      <vt:lpstr>Arial</vt:lpstr>
      <vt:lpstr>Avenir Next LT Pro</vt:lpstr>
      <vt:lpstr>Calibri</vt:lpstr>
      <vt:lpstr>Calibri Light</vt:lpstr>
      <vt:lpstr>Comic Sans MS</vt:lpstr>
      <vt:lpstr>Courier New</vt:lpstr>
      <vt:lpstr>Franklin Gothic</vt:lpstr>
      <vt:lpstr>Roboto</vt:lpstr>
      <vt:lpstr>Symbol</vt:lpstr>
      <vt:lpstr>Times New Roman</vt:lpstr>
      <vt:lpstr>Tw Cen MT</vt:lpstr>
      <vt:lpstr>Wingdings</vt:lpstr>
      <vt:lpstr>Wingdings 2</vt:lpstr>
      <vt:lpstr>office theme</vt:lpstr>
      <vt:lpstr>DividendVTI</vt:lpstr>
      <vt:lpstr>1_Office Theme</vt:lpstr>
      <vt:lpstr>2_office theme</vt:lpstr>
      <vt:lpstr>Simple Light</vt:lpstr>
      <vt:lpstr>3_Office Theme</vt:lpstr>
      <vt:lpstr>Customer Segmentation and Credit-Risk Modelling</vt:lpstr>
      <vt:lpstr>CONTENTS:</vt:lpstr>
      <vt:lpstr>A QUICK RECAP BEFORE MID EVAL</vt:lpstr>
      <vt:lpstr>PCA-Principal Component Analysis</vt:lpstr>
      <vt:lpstr>K-means Clustering</vt:lpstr>
      <vt:lpstr>PowerPoint Presentation</vt:lpstr>
      <vt:lpstr>PowerPoint Presentation</vt:lpstr>
      <vt:lpstr>Converting non numerical data to numerical:</vt:lpstr>
      <vt:lpstr>PowerPoint Presentation</vt:lpstr>
      <vt:lpstr>PowerPoint Presentation</vt:lpstr>
      <vt:lpstr>PowerPoint Presentation</vt:lpstr>
      <vt:lpstr>PowerPoint Presentation</vt:lpstr>
      <vt:lpstr>PowerPoint Presentation</vt:lpstr>
      <vt:lpstr>ANOVA (Analysis of Variance) and F-test</vt:lpstr>
      <vt:lpstr>PowerPoint Presentation</vt:lpstr>
      <vt:lpstr>PowerPoint Presentation</vt:lpstr>
      <vt:lpstr>PowerPoint Presentation</vt:lpstr>
      <vt:lpstr>PowerPoint Presentation</vt:lpstr>
      <vt:lpstr>PowerPoint Presentation</vt:lpstr>
      <vt:lpstr>What is Binning of Data?</vt:lpstr>
      <vt:lpstr>WOE (Weight of Evidence)</vt:lpstr>
      <vt:lpstr>How to find WOE?</vt:lpstr>
      <vt:lpstr>Inferences from WOE and its use</vt:lpstr>
      <vt:lpstr>How to use WOE?</vt:lpstr>
      <vt:lpstr>Some rules for using WOE</vt:lpstr>
      <vt:lpstr>Information Value</vt:lpstr>
      <vt:lpstr>Inferences from IV values</vt:lpstr>
      <vt:lpstr>Understanding through Code </vt:lpstr>
      <vt:lpstr>Graph Plot for WOE</vt:lpstr>
      <vt:lpstr>Conclusion from WOE and IV</vt:lpstr>
      <vt:lpstr>Creating Custom Class</vt:lpstr>
      <vt:lpstr>PowerPoint Presentation</vt:lpstr>
      <vt:lpstr>PowerPoint Presentation</vt:lpstr>
      <vt:lpstr>Step-2: Define Cross-Validation Criteria</vt:lpstr>
      <vt:lpstr>Code Snippet: (For Steps 1-3)</vt:lpstr>
      <vt:lpstr>PowerPoint Presentation</vt:lpstr>
      <vt:lpstr>Apply WOE transform and Creating a Summary Table of the logistic Regression Model</vt:lpstr>
      <vt:lpstr>PowerPoint Presentation</vt:lpstr>
      <vt:lpstr>Modify y_test_proba and make its index equal to that of that of X_test</vt:lpstr>
      <vt:lpstr>Threshold Value </vt:lpstr>
      <vt:lpstr>Confusion matrix </vt:lpstr>
      <vt:lpstr>ROC CURVE</vt:lpstr>
      <vt:lpstr>     Code snippets :- 1)confusion matrix 2)Roc curve</vt:lpstr>
      <vt:lpstr>AUROC AND GINI COEFFICIENT</vt:lpstr>
      <vt:lpstr>PR CURVE</vt:lpstr>
      <vt:lpstr>plotTING the no skill precision-recall curve</vt:lpstr>
      <vt:lpstr>Summary Table</vt:lpstr>
      <vt:lpstr>concatenation of DataFrame</vt:lpstr>
      <vt:lpstr>calculating the sum of the minimum and maximum coefficients of each category</vt:lpstr>
      <vt:lpstr>Observation</vt:lpstr>
      <vt:lpstr>CREDIT SCORE</vt:lpstr>
      <vt:lpstr>Credit Score</vt:lpstr>
      <vt:lpstr>Calculating Credit Score</vt:lpstr>
      <vt:lpstr>Understanding through Code </vt:lpstr>
      <vt:lpstr>Understanding through Code </vt:lpstr>
      <vt:lpstr>Youden’s J Stastistics</vt:lpstr>
      <vt:lpstr>Calculation and usage</vt:lpstr>
      <vt:lpstr>Setting loan approval cutoffs</vt:lpstr>
      <vt:lpstr>Code Snippets</vt:lpstr>
      <vt:lpstr>‘n_approved’ helper function</vt:lpstr>
      <vt:lpstr>Code Snippets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Ayush Himmatsinghka</dc:creator>
  <cp:lastModifiedBy>Amol Patil</cp:lastModifiedBy>
  <cp:revision>285</cp:revision>
  <dcterms:created xsi:type="dcterms:W3CDTF">2013-07-15T20:26:40Z</dcterms:created>
  <dcterms:modified xsi:type="dcterms:W3CDTF">2022-07-24T14:53:05Z</dcterms:modified>
</cp:coreProperties>
</file>